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0" r:id="rId1"/>
  </p:sldMasterIdLst>
  <p:notesMasterIdLst>
    <p:notesMasterId r:id="rId17"/>
  </p:notesMasterIdLst>
  <p:handoutMasterIdLst>
    <p:handoutMasterId r:id="rId18"/>
  </p:handoutMasterIdLst>
  <p:sldIdLst>
    <p:sldId id="256" r:id="rId2"/>
    <p:sldId id="799" r:id="rId3"/>
    <p:sldId id="369" r:id="rId4"/>
    <p:sldId id="798" r:id="rId5"/>
    <p:sldId id="773" r:id="rId6"/>
    <p:sldId id="797" r:id="rId7"/>
    <p:sldId id="794" r:id="rId8"/>
    <p:sldId id="792" r:id="rId9"/>
    <p:sldId id="259" r:id="rId10"/>
    <p:sldId id="778" r:id="rId11"/>
    <p:sldId id="260" r:id="rId12"/>
    <p:sldId id="785" r:id="rId13"/>
    <p:sldId id="787" r:id="rId14"/>
    <p:sldId id="267" r:id="rId15"/>
    <p:sldId id="800" r:id="rId1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DEA9"/>
    <a:srgbClr val="C748B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43"/>
    <p:restoredTop sz="90549"/>
  </p:normalViewPr>
  <p:slideViewPr>
    <p:cSldViewPr snapToGrid="0" snapToObjects="1">
      <p:cViewPr varScale="1">
        <p:scale>
          <a:sx n="77" d="100"/>
          <a:sy n="77" d="100"/>
        </p:scale>
        <p:origin x="1192" y="5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25A7F0-F66D-364D-9D9C-6DD0990A9724}" type="datetimeFigureOut">
              <a:rPr lang="en-US" smtClean="0"/>
              <a:t>4/11/2019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7C1751-991A-A044-827F-70A90173FB5A}" type="slidenum">
              <a:rPr lang="en-US" smtClean="0"/>
              <a:t>‹#›</a:t>
            </a:fld>
            <a:endParaRPr lang="en-US"/>
          </a:p>
        </p:txBody>
      </p:sp>
    </p:spTree>
    <p:extLst>
      <p:ext uri="{BB962C8B-B14F-4D97-AF65-F5344CB8AC3E}">
        <p14:creationId xmlns:p14="http://schemas.microsoft.com/office/powerpoint/2010/main" val="1023777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ABE32F-07F4-A949-8414-E1CBD62C1CA2}" type="datetimeFigureOut">
              <a:rPr lang="en-US" smtClean="0"/>
              <a:t>4/11/2019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648136-A31F-BE4C-A749-1D002E932418}" type="slidenum">
              <a:rPr lang="en-US" smtClean="0"/>
              <a:t>‹#›</a:t>
            </a:fld>
            <a:endParaRPr lang="en-US"/>
          </a:p>
        </p:txBody>
      </p:sp>
    </p:spTree>
    <p:extLst>
      <p:ext uri="{BB962C8B-B14F-4D97-AF65-F5344CB8AC3E}">
        <p14:creationId xmlns:p14="http://schemas.microsoft.com/office/powerpoint/2010/main" val="42057852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648136-A31F-BE4C-A749-1D002E932418}" type="slidenum">
              <a:rPr lang="en-US" smtClean="0"/>
              <a:t>1</a:t>
            </a:fld>
            <a:endParaRPr lang="en-US"/>
          </a:p>
        </p:txBody>
      </p:sp>
    </p:spTree>
    <p:extLst>
      <p:ext uri="{BB962C8B-B14F-4D97-AF65-F5344CB8AC3E}">
        <p14:creationId xmlns:p14="http://schemas.microsoft.com/office/powerpoint/2010/main" val="133096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648136-A31F-BE4C-A749-1D002E932418}" type="slidenum">
              <a:rPr lang="en-US" smtClean="0"/>
              <a:t>3</a:t>
            </a:fld>
            <a:endParaRPr lang="en-US"/>
          </a:p>
        </p:txBody>
      </p:sp>
    </p:spTree>
    <p:extLst>
      <p:ext uri="{BB962C8B-B14F-4D97-AF65-F5344CB8AC3E}">
        <p14:creationId xmlns:p14="http://schemas.microsoft.com/office/powerpoint/2010/main" val="1313746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WHO Recommended Vaccination Coverage                   </a:t>
            </a:r>
          </a:p>
          <a:p>
            <a:endParaRPr lang="en-US" dirty="0"/>
          </a:p>
        </p:txBody>
      </p:sp>
      <p:sp>
        <p:nvSpPr>
          <p:cNvPr id="4" name="Slide Number Placeholder 3"/>
          <p:cNvSpPr>
            <a:spLocks noGrp="1"/>
          </p:cNvSpPr>
          <p:nvPr>
            <p:ph type="sldNum" sz="quarter" idx="5"/>
          </p:nvPr>
        </p:nvSpPr>
        <p:spPr/>
        <p:txBody>
          <a:bodyPr/>
          <a:lstStyle/>
          <a:p>
            <a:fld id="{EE648136-A31F-BE4C-A749-1D002E932418}" type="slidenum">
              <a:rPr lang="en-US" smtClean="0"/>
              <a:t>5</a:t>
            </a:fld>
            <a:endParaRPr lang="en-US"/>
          </a:p>
        </p:txBody>
      </p:sp>
    </p:spTree>
    <p:extLst>
      <p:ext uri="{BB962C8B-B14F-4D97-AF65-F5344CB8AC3E}">
        <p14:creationId xmlns:p14="http://schemas.microsoft.com/office/powerpoint/2010/main" val="836249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648136-A31F-BE4C-A749-1D002E932418}" type="slidenum">
              <a:rPr lang="en-US" smtClean="0"/>
              <a:t>9</a:t>
            </a:fld>
            <a:endParaRPr lang="en-US"/>
          </a:p>
        </p:txBody>
      </p:sp>
    </p:spTree>
    <p:extLst>
      <p:ext uri="{BB962C8B-B14F-4D97-AF65-F5344CB8AC3E}">
        <p14:creationId xmlns:p14="http://schemas.microsoft.com/office/powerpoint/2010/main" val="1112192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063D-DAF4-8B43-92B2-2F896F19645C}" type="slidenum">
              <a:rPr lang="en-US" smtClean="0"/>
              <a:t>10</a:t>
            </a:fld>
            <a:endParaRPr lang="en-US" dirty="0"/>
          </a:p>
        </p:txBody>
      </p:sp>
    </p:spTree>
    <p:extLst>
      <p:ext uri="{BB962C8B-B14F-4D97-AF65-F5344CB8AC3E}">
        <p14:creationId xmlns:p14="http://schemas.microsoft.com/office/powerpoint/2010/main" val="2103885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648136-A31F-BE4C-A749-1D002E932418}" type="slidenum">
              <a:rPr lang="en-US" smtClean="0"/>
              <a:t>11</a:t>
            </a:fld>
            <a:endParaRPr lang="en-US"/>
          </a:p>
        </p:txBody>
      </p:sp>
    </p:spTree>
    <p:extLst>
      <p:ext uri="{BB962C8B-B14F-4D97-AF65-F5344CB8AC3E}">
        <p14:creationId xmlns:p14="http://schemas.microsoft.com/office/powerpoint/2010/main" val="3374167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698F14-20C5-4ACC-BF08-4CD7D9D498B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368391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dirty="0"/>
              <a:t>With the rapid progress of Rwanda’s socio-economic status towards becoming a mid-income country, the burden of NCDs in the epidemiologic situation of the country that causes the emergence of new needs in terms of health services and requirement for adapted infrastructures and equipment, the reduction of the external financing in Rwanda, Increased mobilization of domestic resources and an increased role of the private sector and civil society will contribute to the mitigation of these effects.</a:t>
            </a:r>
            <a:endParaRPr lang="en-US" sz="1200" b="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1" dirty="0"/>
          </a:p>
          <a:p>
            <a:endParaRPr lang="en-US" dirty="0"/>
          </a:p>
        </p:txBody>
      </p:sp>
      <p:sp>
        <p:nvSpPr>
          <p:cNvPr id="4" name="Slide Number Placeholder 3"/>
          <p:cNvSpPr>
            <a:spLocks noGrp="1"/>
          </p:cNvSpPr>
          <p:nvPr>
            <p:ph type="sldNum" sz="quarter" idx="5"/>
          </p:nvPr>
        </p:nvSpPr>
        <p:spPr/>
        <p:txBody>
          <a:bodyPr/>
          <a:lstStyle/>
          <a:p>
            <a:fld id="{EE648136-A31F-BE4C-A749-1D002E932418}" type="slidenum">
              <a:rPr lang="en-US" smtClean="0"/>
              <a:t>14</a:t>
            </a:fld>
            <a:endParaRPr lang="en-US"/>
          </a:p>
        </p:txBody>
      </p:sp>
    </p:spTree>
    <p:extLst>
      <p:ext uri="{BB962C8B-B14F-4D97-AF65-F5344CB8AC3E}">
        <p14:creationId xmlns:p14="http://schemas.microsoft.com/office/powerpoint/2010/main" val="6520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200150" y="1790058"/>
            <a:ext cx="6743700" cy="123444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3264408"/>
            <a:ext cx="5101209" cy="929921"/>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7D01DE73-6812-3D48-88A8-F9DE35FC08D8}" type="datetimeFigureOut">
              <a:rPr lang="en-US" smtClean="0"/>
              <a:t>4/11/2019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01DE73-6812-3D48-88A8-F9DE35FC08D8}"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B0D73-58AC-D440-AB42-9677585C0FA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702945"/>
            <a:ext cx="973956" cy="373761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3352" y="702945"/>
            <a:ext cx="4648867" cy="37376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01DE73-6812-3D48-88A8-F9DE35FC08D8}"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B0D73-58AC-D440-AB42-9677585C0FA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01DE73-6812-3D48-88A8-F9DE35FC08D8}" type="datetimeFigureOut">
              <a:rPr lang="en-US" smtClean="0"/>
              <a:t>4/11/2019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6B0D73-58AC-D440-AB42-9677585C0FA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200150" y="1790058"/>
            <a:ext cx="6743700" cy="123444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3264349"/>
            <a:ext cx="5101209" cy="94881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7D01DE73-6812-3D48-88A8-F9DE35FC08D8}" type="datetimeFigureOut">
              <a:rPr lang="en-US" smtClean="0"/>
              <a:t>4/11/2019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6B0D73-58AC-D440-AB42-9677585C0FA7}"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86434" y="1978533"/>
            <a:ext cx="3203828" cy="232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1978533"/>
            <a:ext cx="3202685" cy="232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7D01DE73-6812-3D48-88A8-F9DE35FC08D8}" type="datetimeFigureOut">
              <a:rPr lang="en-US" smtClean="0"/>
              <a:t>4/11/2019</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E6B0D73-58AC-D440-AB42-9677585C0FA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1735075"/>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87577" y="2357438"/>
            <a:ext cx="3202686" cy="19475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2357438"/>
            <a:ext cx="3190113" cy="194758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1735075"/>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7D01DE73-6812-3D48-88A8-F9DE35FC08D8}" type="datetimeFigureOut">
              <a:rPr lang="en-US" smtClean="0"/>
              <a:t>4/11/2019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6B0D73-58AC-D440-AB42-9677585C0FA7}"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01DE73-6812-3D48-88A8-F9DE35FC08D8}" type="datetimeFigureOut">
              <a:rPr lang="en-US" smtClean="0"/>
              <a:t>4/11/2019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6B0D73-58AC-D440-AB42-9677585C0FA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01DE73-6812-3D48-88A8-F9DE35FC08D8}" type="datetimeFigureOut">
              <a:rPr lang="en-US" smtClean="0"/>
              <a:t>4/11/2019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6B0D73-58AC-D440-AB42-9677585C0FA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1682871"/>
            <a:ext cx="3364992" cy="856123"/>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603504"/>
            <a:ext cx="3611880" cy="3936492"/>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6676" y="2662439"/>
            <a:ext cx="2846070" cy="164552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Date Placeholder 8"/>
          <p:cNvSpPr>
            <a:spLocks noGrp="1"/>
          </p:cNvSpPr>
          <p:nvPr>
            <p:ph type="dt" sz="half" idx="10"/>
          </p:nvPr>
        </p:nvSpPr>
        <p:spPr/>
        <p:txBody>
          <a:bodyPr/>
          <a:lstStyle/>
          <a:p>
            <a:fld id="{7D01DE73-6812-3D48-88A8-F9DE35FC08D8}" type="datetimeFigureOut">
              <a:rPr lang="en-US" smtClean="0"/>
              <a:t>4/11/2019</a:t>
            </a:fld>
            <a:endParaRPr lang="en-US"/>
          </a:p>
        </p:txBody>
      </p:sp>
      <p:sp>
        <p:nvSpPr>
          <p:cNvPr id="10" name="Footer Placeholder 9"/>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2754ED01-E2A0-4C1E-8E21-014B990415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6392" y="1682871"/>
            <a:ext cx="3371249" cy="850980"/>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51435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6676" y="2662439"/>
            <a:ext cx="2846070" cy="1645528"/>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7D01DE73-6812-3D48-88A8-F9DE35FC08D8}" type="datetimeFigureOut">
              <a:rPr lang="en-US" smtClean="0"/>
              <a:t>4/11/2019</a:t>
            </a:fld>
            <a:endParaRPr lang="en-US"/>
          </a:p>
        </p:txBody>
      </p:sp>
      <p:sp>
        <p:nvSpPr>
          <p:cNvPr id="9" name="Footer Placeholder 8"/>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5E6B0D73-58AC-D440-AB42-9677585C0FA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73352" y="723519"/>
            <a:ext cx="5797296" cy="89154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3352" y="1978534"/>
            <a:ext cx="5797296" cy="232648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866072" y="4679112"/>
            <a:ext cx="2065310" cy="242976"/>
          </a:xfrm>
          <a:prstGeom prst="rect">
            <a:avLst/>
          </a:prstGeom>
        </p:spPr>
        <p:txBody>
          <a:bodyPr vert="horz" lIns="91440" tIns="45720" rIns="91440" bIns="45720" rtlCol="0" anchor="ctr"/>
          <a:lstStyle>
            <a:lvl1pPr algn="r">
              <a:defRPr sz="788">
                <a:solidFill>
                  <a:schemeClr val="tx1">
                    <a:alpha val="70000"/>
                  </a:schemeClr>
                </a:solidFill>
              </a:defRPr>
            </a:lvl1pPr>
          </a:lstStyle>
          <a:p>
            <a:fld id="{7D01DE73-6812-3D48-88A8-F9DE35FC08D8}" type="datetimeFigureOut">
              <a:rPr lang="en-US" smtClean="0"/>
              <a:t>4/11/2019</a:t>
            </a:fld>
            <a:endParaRPr lang="en-US"/>
          </a:p>
        </p:txBody>
      </p:sp>
      <p:sp>
        <p:nvSpPr>
          <p:cNvPr id="5" name="Footer Placeholder 4"/>
          <p:cNvSpPr>
            <a:spLocks noGrp="1"/>
          </p:cNvSpPr>
          <p:nvPr>
            <p:ph type="ftr" sz="quarter" idx="3"/>
          </p:nvPr>
        </p:nvSpPr>
        <p:spPr>
          <a:xfrm>
            <a:off x="1200150" y="4677156"/>
            <a:ext cx="4425892" cy="240030"/>
          </a:xfrm>
          <a:prstGeom prst="rect">
            <a:avLst/>
          </a:prstGeom>
        </p:spPr>
        <p:txBody>
          <a:bodyPr vert="horz" lIns="91440" tIns="45720" rIns="91440" bIns="45720" rtlCol="0" anchor="ctr"/>
          <a:lstStyle>
            <a:lvl1pPr algn="l">
              <a:defRPr sz="788">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8069192" y="4663440"/>
            <a:ext cx="274320" cy="27432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fld id="{5E6B0D73-58AC-D440-AB42-9677585C0FA7}" type="slidenum">
              <a:rPr lang="en-US" smtClean="0"/>
              <a:t>‹#›</a:t>
            </a:fld>
            <a:endParaRPr lang="en-US"/>
          </a:p>
        </p:txBody>
      </p:sp>
    </p:spTree>
    <p:extLst>
      <p:ext uri="{BB962C8B-B14F-4D97-AF65-F5344CB8AC3E}">
        <p14:creationId xmlns:p14="http://schemas.microsoft.com/office/powerpoint/2010/main" val="1568953297"/>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 y="134112"/>
            <a:ext cx="8788400" cy="1529588"/>
          </a:xfrm>
        </p:spPr>
        <p:txBody>
          <a:bodyPr>
            <a:noAutofit/>
          </a:bodyPr>
          <a:lstStyle/>
          <a:p>
            <a:r>
              <a:rPr lang="en-GB" sz="2600" b="1" dirty="0"/>
              <a:t>Public-Private Partnerships in Rwanda: establishment of health posts and Lessons learnt</a:t>
            </a:r>
            <a:endParaRPr lang="en-US" sz="2600" b="1" dirty="0">
              <a:solidFill>
                <a:schemeClr val="bg1"/>
              </a:solidFill>
              <a:ea typeface="Arial" charset="0"/>
              <a:cs typeface="Arial" charset="0"/>
            </a:endParaRPr>
          </a:p>
        </p:txBody>
      </p:sp>
      <p:sp>
        <p:nvSpPr>
          <p:cNvPr id="3" name="Subtitle 2"/>
          <p:cNvSpPr>
            <a:spLocks noGrp="1"/>
          </p:cNvSpPr>
          <p:nvPr>
            <p:ph type="subTitle" idx="1"/>
          </p:nvPr>
        </p:nvSpPr>
        <p:spPr>
          <a:xfrm>
            <a:off x="1123950" y="2120900"/>
            <a:ext cx="6203950" cy="1459698"/>
          </a:xfrm>
        </p:spPr>
        <p:txBody>
          <a:bodyPr>
            <a:noAutofit/>
          </a:bodyPr>
          <a:lstStyle/>
          <a:p>
            <a:r>
              <a:rPr lang="en-US" sz="2400" b="1" dirty="0">
                <a:solidFill>
                  <a:schemeClr val="bg1"/>
                </a:solidFill>
                <a:ea typeface="Arial" charset="0"/>
                <a:cs typeface="Arial" charset="0"/>
              </a:rPr>
              <a:t>Chantal INGABIRE</a:t>
            </a:r>
          </a:p>
          <a:p>
            <a:r>
              <a:rPr lang="en-US" sz="2400" b="1" dirty="0">
                <a:solidFill>
                  <a:schemeClr val="bg1"/>
                </a:solidFill>
                <a:ea typeface="Arial" charset="0"/>
                <a:cs typeface="Arial" charset="0"/>
              </a:rPr>
              <a:t> 29 March 2019</a:t>
            </a:r>
            <a:endParaRPr lang="en-US" sz="2400" dirty="0"/>
          </a:p>
          <a:p>
            <a:r>
              <a:rPr lang="en-US" sz="2400" dirty="0"/>
              <a:t> </a:t>
            </a:r>
            <a:r>
              <a:rPr lang="en-US" sz="2400" b="1" dirty="0">
                <a:solidFill>
                  <a:schemeClr val="bg1"/>
                </a:solidFill>
              </a:rPr>
              <a:t>EAHRC Conference/ Tanzania</a:t>
            </a:r>
          </a:p>
          <a:p>
            <a:endParaRPr lang="en-US" sz="2000" b="1" dirty="0">
              <a:solidFill>
                <a:schemeClr val="bg1"/>
              </a:solidFill>
              <a:ea typeface="Arial" charset="0"/>
              <a:cs typeface="Arial" charset="0"/>
            </a:endParaRPr>
          </a:p>
          <a:p>
            <a:endParaRPr lang="en-US" sz="2000" b="1" dirty="0">
              <a:solidFill>
                <a:schemeClr val="bg1"/>
              </a:solidFill>
              <a:latin typeface="Arial" charset="0"/>
              <a:ea typeface="Arial" charset="0"/>
              <a:cs typeface="Arial"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6884" y="3703549"/>
            <a:ext cx="3081287" cy="1330502"/>
          </a:xfrm>
          <a:prstGeom prst="rect">
            <a:avLst/>
          </a:prstGeom>
        </p:spPr>
      </p:pic>
    </p:spTree>
    <p:extLst>
      <p:ext uri="{BB962C8B-B14F-4D97-AF65-F5344CB8AC3E}">
        <p14:creationId xmlns:p14="http://schemas.microsoft.com/office/powerpoint/2010/main" val="1463253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E5FB05-3304-DA42-B267-71AE0B672DEB}"/>
              </a:ext>
            </a:extLst>
          </p:cNvPr>
          <p:cNvSpPr>
            <a:spLocks noGrp="1"/>
          </p:cNvSpPr>
          <p:nvPr>
            <p:ph type="title"/>
          </p:nvPr>
        </p:nvSpPr>
        <p:spPr>
          <a:xfrm>
            <a:off x="327258" y="249132"/>
            <a:ext cx="8318319" cy="875582"/>
          </a:xfrm>
        </p:spPr>
        <p:txBody>
          <a:bodyPr>
            <a:noAutofit/>
          </a:bodyPr>
          <a:lstStyle/>
          <a:p>
            <a:r>
              <a:rPr lang="en-US" sz="2400" b="1" dirty="0"/>
              <a:t>Health Posts-  furthest decentralized health facilities</a:t>
            </a:r>
          </a:p>
        </p:txBody>
      </p:sp>
      <p:sp>
        <p:nvSpPr>
          <p:cNvPr id="8" name="Rectangle 7">
            <a:extLst>
              <a:ext uri="{FF2B5EF4-FFF2-40B4-BE49-F238E27FC236}">
                <a16:creationId xmlns:a16="http://schemas.microsoft.com/office/drawing/2014/main" id="{8BC42121-BD2A-534B-A394-D7FFE47C21CC}"/>
              </a:ext>
            </a:extLst>
          </p:cNvPr>
          <p:cNvSpPr/>
          <p:nvPr/>
        </p:nvSpPr>
        <p:spPr>
          <a:xfrm>
            <a:off x="327258" y="1472384"/>
            <a:ext cx="4591252" cy="3691332"/>
          </a:xfrm>
          <a:prstGeom prst="rect">
            <a:avLst/>
          </a:prstGeom>
        </p:spPr>
        <p:txBody>
          <a:bodyPr wrap="square">
            <a:spAutoFit/>
          </a:bodyPr>
          <a:lstStyle/>
          <a:p>
            <a:pPr marL="285750" indent="-285750">
              <a:lnSpc>
                <a:spcPct val="150000"/>
              </a:lnSpc>
              <a:buFont typeface="Arial" panose="020B0604020202020204" pitchFamily="34" charset="0"/>
              <a:buChar char="•"/>
            </a:pPr>
            <a:r>
              <a:rPr lang="en-US" dirty="0"/>
              <a:t>Fit directly into national geographic web of facilities. </a:t>
            </a:r>
          </a:p>
          <a:p>
            <a:pPr marL="285750" indent="-285750">
              <a:lnSpc>
                <a:spcPct val="150000"/>
              </a:lnSpc>
              <a:buFont typeface="Arial" panose="020B0604020202020204" pitchFamily="34" charset="0"/>
              <a:buChar char="•"/>
            </a:pPr>
            <a:r>
              <a:rPr lang="en-US" dirty="0"/>
              <a:t>Use the referral system methodology already in place.</a:t>
            </a:r>
          </a:p>
          <a:p>
            <a:pPr marL="285750" indent="-285750">
              <a:lnSpc>
                <a:spcPct val="150000"/>
              </a:lnSpc>
              <a:buFont typeface="Arial" panose="020B0604020202020204" pitchFamily="34" charset="0"/>
              <a:buChar char="•"/>
            </a:pPr>
            <a:r>
              <a:rPr lang="en-US" dirty="0"/>
              <a:t>Linkage with procurement,  clinical supervision, and monitoring and evaluation data- to already-present sector and district health facilities. </a:t>
            </a:r>
          </a:p>
          <a:p>
            <a:pPr marL="285750" indent="-285750">
              <a:lnSpc>
                <a:spcPct val="150000"/>
              </a:lnSpc>
              <a:buFont typeface="Arial" panose="020B0604020202020204" pitchFamily="34" charset="0"/>
              <a:buChar char="•"/>
            </a:pPr>
            <a:endParaRPr lang="en-US" sz="1350" dirty="0"/>
          </a:p>
        </p:txBody>
      </p:sp>
      <p:pic>
        <p:nvPicPr>
          <p:cNvPr id="5" name="Picture 4" descr="thumb_IMG_4834_1024">
            <a:extLst>
              <a:ext uri="{FF2B5EF4-FFF2-40B4-BE49-F238E27FC236}">
                <a16:creationId xmlns:a16="http://schemas.microsoft.com/office/drawing/2014/main" id="{68598871-8521-AA4A-A916-53AD0F7195B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149516" y="1472385"/>
            <a:ext cx="3859730" cy="2952668"/>
          </a:xfrm>
          <a:prstGeom prst="rect">
            <a:avLst/>
          </a:prstGeom>
          <a:noFill/>
          <a:ln>
            <a:noFill/>
          </a:ln>
        </p:spPr>
      </p:pic>
    </p:spTree>
    <p:extLst>
      <p:ext uri="{BB962C8B-B14F-4D97-AF65-F5344CB8AC3E}">
        <p14:creationId xmlns:p14="http://schemas.microsoft.com/office/powerpoint/2010/main" val="848808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9893E-3BA2-F84E-B0BD-69E38682558A}"/>
              </a:ext>
            </a:extLst>
          </p:cNvPr>
          <p:cNvSpPr>
            <a:spLocks noGrp="1"/>
          </p:cNvSpPr>
          <p:nvPr>
            <p:ph type="title"/>
          </p:nvPr>
        </p:nvSpPr>
        <p:spPr>
          <a:xfrm>
            <a:off x="288759" y="113769"/>
            <a:ext cx="8446760" cy="1088068"/>
          </a:xfrm>
        </p:spPr>
        <p:txBody>
          <a:bodyPr>
            <a:normAutofit/>
          </a:bodyPr>
          <a:lstStyle/>
          <a:p>
            <a:r>
              <a:rPr lang="en-US" sz="2400" b="1" dirty="0"/>
              <a:t>a Public Health Post and a Public-Private Partnership (PPP) Health Post</a:t>
            </a:r>
          </a:p>
        </p:txBody>
      </p:sp>
      <p:sp>
        <p:nvSpPr>
          <p:cNvPr id="3" name="Content Placeholder 2">
            <a:extLst>
              <a:ext uri="{FF2B5EF4-FFF2-40B4-BE49-F238E27FC236}">
                <a16:creationId xmlns:a16="http://schemas.microsoft.com/office/drawing/2014/main" id="{E06D3E03-08E8-B14F-83A8-E7ACC1396D9C}"/>
              </a:ext>
            </a:extLst>
          </p:cNvPr>
          <p:cNvSpPr>
            <a:spLocks noGrp="1"/>
          </p:cNvSpPr>
          <p:nvPr>
            <p:ph idx="1"/>
          </p:nvPr>
        </p:nvSpPr>
        <p:spPr>
          <a:xfrm>
            <a:off x="288759" y="1469169"/>
            <a:ext cx="8670184" cy="3538260"/>
          </a:xfrm>
        </p:spPr>
        <p:txBody>
          <a:bodyPr>
            <a:noAutofit/>
          </a:bodyPr>
          <a:lstStyle/>
          <a:p>
            <a:pPr algn="just">
              <a:lnSpc>
                <a:spcPct val="150000"/>
              </a:lnSpc>
            </a:pPr>
            <a:r>
              <a:rPr lang="en-US" sz="2400" dirty="0"/>
              <a:t>Public Posts supervised and directly linked to sector Health Centers. </a:t>
            </a:r>
          </a:p>
          <a:p>
            <a:pPr algn="just">
              <a:lnSpc>
                <a:spcPct val="150000"/>
              </a:lnSpc>
            </a:pPr>
            <a:r>
              <a:rPr lang="en-US" sz="2400" dirty="0"/>
              <a:t>PPP Posts built and managed through shared responsibility between the community, local leadership, private nurses, and the Ministry of Health to ensure PPP investment and sustainability.</a:t>
            </a:r>
          </a:p>
        </p:txBody>
      </p:sp>
    </p:spTree>
    <p:extLst>
      <p:ext uri="{BB962C8B-B14F-4D97-AF65-F5344CB8AC3E}">
        <p14:creationId xmlns:p14="http://schemas.microsoft.com/office/powerpoint/2010/main" val="1511146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p"/>
              <a:defRPr sz="18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lr>
                <a:schemeClr val="tx2"/>
              </a:buClr>
              <a:buSzPct val="75000"/>
              <a:buFont typeface="Wingdings" panose="05000000000000000000" pitchFamily="2" charset="2"/>
              <a:buChar char="n"/>
              <a:defRPr sz="18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lr>
                <a:schemeClr val="accent1"/>
              </a:buClr>
              <a:buSzPct val="65000"/>
              <a:buFont typeface="Wingdings" panose="05000000000000000000" pitchFamily="2" charset="2"/>
              <a:buChar char="p"/>
              <a:defRPr sz="18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lr>
                <a:schemeClr val="bg2"/>
              </a:buClr>
              <a:buFont typeface="Wingdings" panose="05000000000000000000" pitchFamily="2" charset="2"/>
              <a:buChar char="§"/>
              <a:defRPr sz="18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lr>
                <a:schemeClr val="tx2"/>
              </a:buClr>
              <a:buSzPct val="80000"/>
              <a:buFont typeface="Wingdings" panose="05000000000000000000" pitchFamily="2" charset="2"/>
              <a:buChar char="§"/>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20000"/>
              </a:spcBef>
              <a:spcAft>
                <a:spcPct val="0"/>
              </a:spcAft>
              <a:buClr>
                <a:schemeClr val="tx2"/>
              </a:buClr>
              <a:buSzPct val="80000"/>
              <a:buFont typeface="Wingdings" panose="05000000000000000000" pitchFamily="2" charset="2"/>
              <a:buChar char="§"/>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20000"/>
              </a:spcBef>
              <a:spcAft>
                <a:spcPct val="0"/>
              </a:spcAft>
              <a:buClr>
                <a:schemeClr val="tx2"/>
              </a:buClr>
              <a:buSzPct val="80000"/>
              <a:buFont typeface="Wingdings" panose="05000000000000000000" pitchFamily="2" charset="2"/>
              <a:buChar char="§"/>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20000"/>
              </a:spcBef>
              <a:spcAft>
                <a:spcPct val="0"/>
              </a:spcAft>
              <a:buClr>
                <a:schemeClr val="tx2"/>
              </a:buClr>
              <a:buSzPct val="80000"/>
              <a:buFont typeface="Wingdings" panose="05000000000000000000" pitchFamily="2" charset="2"/>
              <a:buChar char="§"/>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20000"/>
              </a:spcBef>
              <a:spcAft>
                <a:spcPct val="0"/>
              </a:spcAft>
              <a:buClr>
                <a:schemeClr val="tx2"/>
              </a:buClr>
              <a:buSzPct val="80000"/>
              <a:buFont typeface="Wingdings" panose="05000000000000000000" pitchFamily="2" charset="2"/>
              <a:buChar char="§"/>
              <a:defRPr sz="18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ClrTx/>
              <a:buSzTx/>
              <a:buNone/>
            </a:pPr>
            <a:fld id="{54140005-6EFE-4468-9096-BD3D7B4617F3}" type="slidenum">
              <a:rPr lang="en-US" altLang="en-US" sz="750">
                <a:solidFill>
                  <a:prstClr val="black"/>
                </a:solidFill>
                <a:latin typeface="Verdana" panose="020B0604030504040204" pitchFamily="34" charset="0"/>
              </a:rPr>
              <a:pPr fontAlgn="base">
                <a:spcBef>
                  <a:spcPct val="0"/>
                </a:spcBef>
                <a:spcAft>
                  <a:spcPct val="0"/>
                </a:spcAft>
                <a:buClrTx/>
                <a:buSzTx/>
                <a:buNone/>
              </a:pPr>
              <a:t>12</a:t>
            </a:fld>
            <a:endParaRPr lang="en-US" altLang="en-US" sz="750">
              <a:solidFill>
                <a:prstClr val="black"/>
              </a:solidFill>
              <a:latin typeface="Verdana" panose="020B0604030504040204" pitchFamily="34" charset="0"/>
            </a:endParaRPr>
          </a:p>
        </p:txBody>
      </p:sp>
      <p:sp>
        <p:nvSpPr>
          <p:cNvPr id="24579" name="Rectangle 4"/>
          <p:cNvSpPr>
            <a:spLocks noChangeArrowheads="1"/>
          </p:cNvSpPr>
          <p:nvPr/>
        </p:nvSpPr>
        <p:spPr bwMode="auto">
          <a:xfrm>
            <a:off x="1143001" y="-150041"/>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Wingdings" panose="05000000000000000000" pitchFamily="2" charset="2"/>
              <a:buChar char="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anose="05000000000000000000" pitchFamily="2" charset="2"/>
              <a:buChar char="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8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ClrTx/>
              <a:buSzTx/>
              <a:buNone/>
            </a:pPr>
            <a:endParaRPr lang="en-US" altLang="en-US" sz="1350">
              <a:solidFill>
                <a:prstClr val="black"/>
              </a:solidFill>
              <a:latin typeface="Verdana" panose="020B0604030504040204" pitchFamily="34" charset="0"/>
            </a:endParaRPr>
          </a:p>
        </p:txBody>
      </p:sp>
      <p:sp>
        <p:nvSpPr>
          <p:cNvPr id="9" name="Title 1"/>
          <p:cNvSpPr txBox="1">
            <a:spLocks/>
          </p:cNvSpPr>
          <p:nvPr/>
        </p:nvSpPr>
        <p:spPr bwMode="auto">
          <a:xfrm>
            <a:off x="1703672" y="150041"/>
            <a:ext cx="6240178" cy="4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l"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2pPr>
            <a:lvl3pPr algn="l"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3pPr>
            <a:lvl4pPr algn="l"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4pPr>
            <a:lvl5pPr algn="l"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5pPr>
            <a:lvl6pPr marL="457200" algn="l" rtl="0" fontAlgn="base">
              <a:spcBef>
                <a:spcPct val="0"/>
              </a:spcBef>
              <a:spcAft>
                <a:spcPct val="0"/>
              </a:spcAft>
              <a:defRPr sz="4400">
                <a:solidFill>
                  <a:schemeClr val="tx2"/>
                </a:solidFill>
                <a:latin typeface="Arial" pitchFamily="34" charset="0"/>
              </a:defRPr>
            </a:lvl6pPr>
            <a:lvl7pPr marL="914400" algn="l" rtl="0" fontAlgn="base">
              <a:spcBef>
                <a:spcPct val="0"/>
              </a:spcBef>
              <a:spcAft>
                <a:spcPct val="0"/>
              </a:spcAft>
              <a:defRPr sz="4400">
                <a:solidFill>
                  <a:schemeClr val="tx2"/>
                </a:solidFill>
                <a:latin typeface="Arial" pitchFamily="34" charset="0"/>
              </a:defRPr>
            </a:lvl7pPr>
            <a:lvl8pPr marL="1371600" algn="l" rtl="0" fontAlgn="base">
              <a:spcBef>
                <a:spcPct val="0"/>
              </a:spcBef>
              <a:spcAft>
                <a:spcPct val="0"/>
              </a:spcAft>
              <a:defRPr sz="4400">
                <a:solidFill>
                  <a:schemeClr val="tx2"/>
                </a:solidFill>
                <a:latin typeface="Arial" pitchFamily="34" charset="0"/>
              </a:defRPr>
            </a:lvl8pPr>
            <a:lvl9pPr marL="1828800" algn="l" rtl="0" fontAlgn="base">
              <a:spcBef>
                <a:spcPct val="0"/>
              </a:spcBef>
              <a:spcAft>
                <a:spcPct val="0"/>
              </a:spcAft>
              <a:defRPr sz="4400">
                <a:solidFill>
                  <a:schemeClr val="tx2"/>
                </a:solidFill>
                <a:latin typeface="Arial" pitchFamily="34" charset="0"/>
              </a:defRPr>
            </a:lvl9pPr>
          </a:lstStyle>
          <a:p>
            <a:pPr algn="ctr">
              <a:defRPr/>
            </a:pPr>
            <a:r>
              <a:rPr lang="en-US" altLang="en-US" sz="2400" b="1" kern="0" dirty="0">
                <a:solidFill>
                  <a:schemeClr val="tx1"/>
                </a:solidFill>
              </a:rPr>
              <a:t>HEALTH SERVICE PACKAGE</a:t>
            </a:r>
          </a:p>
        </p:txBody>
      </p:sp>
      <p:graphicFrame>
        <p:nvGraphicFramePr>
          <p:cNvPr id="5" name="Content Placeholder 11"/>
          <p:cNvGraphicFramePr>
            <a:graphicFrameLocks noGrp="1"/>
          </p:cNvGraphicFramePr>
          <p:nvPr>
            <p:ph sz="quarter" idx="1"/>
            <p:extLst>
              <p:ext uri="{D42A27DB-BD31-4B8C-83A1-F6EECF244321}">
                <p14:modId xmlns:p14="http://schemas.microsoft.com/office/powerpoint/2010/main" val="2444797017"/>
              </p:ext>
            </p:extLst>
          </p:nvPr>
        </p:nvGraphicFramePr>
        <p:xfrm>
          <a:off x="856647" y="742950"/>
          <a:ext cx="5659655" cy="4286264"/>
        </p:xfrm>
        <a:graphic>
          <a:graphicData uri="http://schemas.openxmlformats.org/drawingml/2006/table">
            <a:tbl>
              <a:tblPr firstRow="1" firstCol="1" bandRow="1"/>
              <a:tblGrid>
                <a:gridCol w="5659655">
                  <a:extLst>
                    <a:ext uri="{9D8B030D-6E8A-4147-A177-3AD203B41FA5}">
                      <a16:colId xmlns:a16="http://schemas.microsoft.com/office/drawing/2014/main" val="20000"/>
                    </a:ext>
                  </a:extLst>
                </a:gridCol>
              </a:tblGrid>
              <a:tr h="335087">
                <a:tc>
                  <a:txBody>
                    <a:bodyPr/>
                    <a:lstStyle/>
                    <a:p>
                      <a:pPr marL="0" marR="0">
                        <a:lnSpc>
                          <a:spcPct val="107000"/>
                        </a:lnSpc>
                        <a:spcBef>
                          <a:spcPts val="0"/>
                        </a:spcBef>
                        <a:spcAft>
                          <a:spcPts val="0"/>
                        </a:spcAft>
                      </a:pPr>
                      <a:r>
                        <a:rPr lang="en-US" sz="1100" b="1" dirty="0">
                          <a:solidFill>
                            <a:srgbClr val="000000"/>
                          </a:solidFill>
                          <a:effectLst/>
                          <a:latin typeface="Times New Roman"/>
                          <a:ea typeface="Times New Roman"/>
                          <a:cs typeface="Times New Roman"/>
                        </a:rPr>
                        <a:t>Primary Health Care </a:t>
                      </a:r>
                      <a:endParaRPr lang="en-US" sz="1400" dirty="0">
                        <a:effectLst/>
                        <a:latin typeface="Calibri"/>
                        <a:ea typeface="Calibri"/>
                        <a:cs typeface="Times New Roman"/>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207698">
                <a:tc>
                  <a:txBody>
                    <a:bodyPr/>
                    <a:lstStyle/>
                    <a:p>
                      <a:pPr marL="0" marR="0">
                        <a:lnSpc>
                          <a:spcPct val="107000"/>
                        </a:lnSpc>
                        <a:spcBef>
                          <a:spcPts val="0"/>
                        </a:spcBef>
                        <a:spcAft>
                          <a:spcPts val="0"/>
                        </a:spcAft>
                      </a:pPr>
                      <a:r>
                        <a:rPr lang="en-US" sz="1100" dirty="0">
                          <a:solidFill>
                            <a:srgbClr val="000000"/>
                          </a:solidFill>
                          <a:effectLst/>
                          <a:latin typeface="Times New Roman"/>
                          <a:ea typeface="Times New Roman"/>
                          <a:cs typeface="Times New Roman"/>
                        </a:rPr>
                        <a:t>Annual </a:t>
                      </a:r>
                      <a:r>
                        <a:rPr lang="en-US" sz="1100" u="none" dirty="0">
                          <a:solidFill>
                            <a:srgbClr val="000000"/>
                          </a:solidFill>
                          <a:effectLst/>
                          <a:latin typeface="Times New Roman"/>
                          <a:ea typeface="Times New Roman"/>
                          <a:cs typeface="Times New Roman"/>
                        </a:rPr>
                        <a:t>General checkups and screening</a:t>
                      </a:r>
                      <a:endParaRPr lang="en-US" sz="1400" u="none"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7698">
                <a:tc>
                  <a:txBody>
                    <a:bodyPr/>
                    <a:lstStyle/>
                    <a:p>
                      <a:pPr marL="0" marR="0">
                        <a:lnSpc>
                          <a:spcPct val="107000"/>
                        </a:lnSpc>
                        <a:spcBef>
                          <a:spcPts val="0"/>
                        </a:spcBef>
                        <a:spcAft>
                          <a:spcPts val="0"/>
                        </a:spcAft>
                      </a:pPr>
                      <a:r>
                        <a:rPr lang="en-US" sz="1100" dirty="0">
                          <a:solidFill>
                            <a:srgbClr val="000000"/>
                          </a:solidFill>
                          <a:effectLst/>
                          <a:latin typeface="Times New Roman"/>
                          <a:ea typeface="Times New Roman"/>
                          <a:cs typeface="Times New Roman"/>
                        </a:rPr>
                        <a:t>Family planning (Condoms, Pills, Injection)</a:t>
                      </a:r>
                      <a:endParaRPr lang="en-US" sz="14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9977">
                <a:tc>
                  <a:txBody>
                    <a:bodyPr/>
                    <a:lstStyle/>
                    <a:p>
                      <a:pPr marL="0" marR="0">
                        <a:lnSpc>
                          <a:spcPct val="107000"/>
                        </a:lnSpc>
                        <a:spcBef>
                          <a:spcPts val="0"/>
                        </a:spcBef>
                        <a:spcAft>
                          <a:spcPts val="0"/>
                        </a:spcAft>
                      </a:pPr>
                      <a:r>
                        <a:rPr lang="en-US" sz="1100" dirty="0">
                          <a:solidFill>
                            <a:srgbClr val="000000"/>
                          </a:solidFill>
                          <a:effectLst/>
                          <a:latin typeface="Times New Roman"/>
                          <a:ea typeface="Times New Roman"/>
                          <a:cs typeface="Times New Roman"/>
                        </a:rPr>
                        <a:t>HIV voluntary counseling &amp; testing (VCT) and Provider Initiated Testing (PIT)</a:t>
                      </a:r>
                      <a:endParaRPr lang="en-US" sz="14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07698">
                <a:tc>
                  <a:txBody>
                    <a:bodyPr/>
                    <a:lstStyle/>
                    <a:p>
                      <a:pPr marL="0" marR="0">
                        <a:lnSpc>
                          <a:spcPct val="107000"/>
                        </a:lnSpc>
                        <a:spcBef>
                          <a:spcPts val="0"/>
                        </a:spcBef>
                        <a:spcAft>
                          <a:spcPts val="0"/>
                        </a:spcAft>
                      </a:pPr>
                      <a:r>
                        <a:rPr lang="en-US" sz="1100" dirty="0">
                          <a:solidFill>
                            <a:srgbClr val="000000"/>
                          </a:solidFill>
                          <a:effectLst/>
                          <a:latin typeface="Times New Roman"/>
                          <a:ea typeface="Times New Roman"/>
                          <a:cs typeface="Times New Roman"/>
                        </a:rPr>
                        <a:t>Primary curative consultation</a:t>
                      </a:r>
                      <a:endParaRPr lang="en-US" sz="14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16167">
                <a:tc>
                  <a:txBody>
                    <a:bodyPr/>
                    <a:lstStyle/>
                    <a:p>
                      <a:pPr marL="0" marR="0">
                        <a:lnSpc>
                          <a:spcPct val="107000"/>
                        </a:lnSpc>
                        <a:spcBef>
                          <a:spcPts val="0"/>
                        </a:spcBef>
                        <a:spcAft>
                          <a:spcPts val="0"/>
                        </a:spcAft>
                      </a:pPr>
                      <a:r>
                        <a:rPr lang="en-US" sz="1100" dirty="0">
                          <a:solidFill>
                            <a:srgbClr val="000000"/>
                          </a:solidFill>
                          <a:effectLst/>
                          <a:latin typeface="Times New Roman"/>
                          <a:ea typeface="Times New Roman"/>
                          <a:cs typeface="Times New Roman"/>
                        </a:rPr>
                        <a:t>Management of communicable and non-communicable diseases: Eg: influenza, malaria, diarrhea, Clinical IMCI.</a:t>
                      </a:r>
                      <a:endParaRPr lang="en-US" sz="14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07698">
                <a:tc>
                  <a:txBody>
                    <a:bodyPr/>
                    <a:lstStyle/>
                    <a:p>
                      <a:pPr marL="0" marR="0">
                        <a:lnSpc>
                          <a:spcPct val="107000"/>
                        </a:lnSpc>
                        <a:spcBef>
                          <a:spcPts val="0"/>
                        </a:spcBef>
                        <a:spcAft>
                          <a:spcPts val="0"/>
                        </a:spcAft>
                      </a:pPr>
                      <a:r>
                        <a:rPr lang="en-US" sz="1100" dirty="0">
                          <a:solidFill>
                            <a:srgbClr val="000000"/>
                          </a:solidFill>
                          <a:effectLst/>
                          <a:latin typeface="Times New Roman"/>
                          <a:ea typeface="Times New Roman"/>
                          <a:cs typeface="Times New Roman"/>
                        </a:rPr>
                        <a:t>Wound care</a:t>
                      </a:r>
                      <a:endParaRPr lang="en-US" sz="14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07698">
                <a:tc>
                  <a:txBody>
                    <a:bodyPr/>
                    <a:lstStyle/>
                    <a:p>
                      <a:pPr marL="0" marR="0">
                        <a:lnSpc>
                          <a:spcPct val="107000"/>
                        </a:lnSpc>
                        <a:spcBef>
                          <a:spcPts val="0"/>
                        </a:spcBef>
                        <a:spcAft>
                          <a:spcPts val="0"/>
                        </a:spcAft>
                      </a:pPr>
                      <a:r>
                        <a:rPr lang="en-US" sz="1100" dirty="0">
                          <a:solidFill>
                            <a:srgbClr val="000000"/>
                          </a:solidFill>
                          <a:effectLst/>
                          <a:latin typeface="Times New Roman"/>
                          <a:ea typeface="Times New Roman"/>
                          <a:cs typeface="Times New Roman"/>
                        </a:rPr>
                        <a:t>Postnatal consultation(After 1 week of birth)</a:t>
                      </a:r>
                      <a:endParaRPr lang="en-US" sz="14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07698">
                <a:tc>
                  <a:txBody>
                    <a:bodyPr/>
                    <a:lstStyle/>
                    <a:p>
                      <a:pPr marL="0" marR="0">
                        <a:lnSpc>
                          <a:spcPct val="107000"/>
                        </a:lnSpc>
                        <a:spcBef>
                          <a:spcPts val="0"/>
                        </a:spcBef>
                        <a:spcAft>
                          <a:spcPts val="0"/>
                        </a:spcAft>
                      </a:pPr>
                      <a:r>
                        <a:rPr lang="en-US" sz="1100" dirty="0">
                          <a:solidFill>
                            <a:srgbClr val="000000"/>
                          </a:solidFill>
                          <a:effectLst/>
                          <a:latin typeface="Times New Roman"/>
                          <a:ea typeface="Times New Roman"/>
                          <a:cs typeface="Times New Roman"/>
                        </a:rPr>
                        <a:t>Follow up of malnutrition cases</a:t>
                      </a:r>
                      <a:endParaRPr lang="en-US" sz="14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97879">
                <a:tc>
                  <a:txBody>
                    <a:bodyPr/>
                    <a:lstStyle/>
                    <a:p>
                      <a:pPr marL="0" marR="0">
                        <a:lnSpc>
                          <a:spcPct val="107000"/>
                        </a:lnSpc>
                        <a:spcBef>
                          <a:spcPts val="0"/>
                        </a:spcBef>
                        <a:spcAft>
                          <a:spcPts val="0"/>
                        </a:spcAft>
                      </a:pPr>
                      <a:r>
                        <a:rPr lang="en-US" sz="1100" dirty="0">
                          <a:solidFill>
                            <a:srgbClr val="000000"/>
                          </a:solidFill>
                          <a:effectLst/>
                          <a:latin typeface="Times New Roman"/>
                          <a:ea typeface="Times New Roman"/>
                          <a:cs typeface="Times New Roman"/>
                        </a:rPr>
                        <a:t>Follow up of treatment initiated at upper level. Eg: DOT for Tuberculosis.</a:t>
                      </a:r>
                      <a:endParaRPr lang="en-US" sz="14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07698">
                <a:tc>
                  <a:txBody>
                    <a:bodyPr/>
                    <a:lstStyle/>
                    <a:p>
                      <a:pPr marL="0" marR="0">
                        <a:lnSpc>
                          <a:spcPct val="107000"/>
                        </a:lnSpc>
                        <a:spcBef>
                          <a:spcPts val="0"/>
                        </a:spcBef>
                        <a:spcAft>
                          <a:spcPts val="0"/>
                        </a:spcAft>
                      </a:pPr>
                      <a:r>
                        <a:rPr lang="en-US" sz="1100" dirty="0">
                          <a:solidFill>
                            <a:srgbClr val="000000"/>
                          </a:solidFill>
                          <a:effectLst/>
                          <a:latin typeface="Times New Roman"/>
                          <a:ea typeface="Times New Roman"/>
                          <a:cs typeface="Times New Roman"/>
                        </a:rPr>
                        <a:t>Palliative Care and Pain management</a:t>
                      </a:r>
                      <a:endParaRPr lang="en-US" sz="1400" dirty="0">
                        <a:effectLst/>
                        <a:latin typeface="Calibri"/>
                        <a:ea typeface="Calibri"/>
                        <a:cs typeface="Times New Roman"/>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07698">
                <a:tc>
                  <a:txBody>
                    <a:bodyPr/>
                    <a:lstStyle/>
                    <a:p>
                      <a:pPr marL="0" marR="0">
                        <a:lnSpc>
                          <a:spcPct val="107000"/>
                        </a:lnSpc>
                        <a:spcBef>
                          <a:spcPts val="0"/>
                        </a:spcBef>
                        <a:spcAft>
                          <a:spcPts val="0"/>
                        </a:spcAft>
                      </a:pPr>
                      <a:r>
                        <a:rPr lang="en-US" sz="1100" b="1" dirty="0">
                          <a:solidFill>
                            <a:srgbClr val="000000"/>
                          </a:solidFill>
                          <a:effectLst/>
                          <a:latin typeface="Times New Roman"/>
                          <a:ea typeface="Times New Roman"/>
                          <a:cs typeface="Times New Roman"/>
                        </a:rPr>
                        <a:t>Laboratory/Rapid Test</a:t>
                      </a:r>
                      <a:endParaRPr lang="en-US" sz="1400" dirty="0">
                        <a:effectLst/>
                        <a:latin typeface="Calibri"/>
                        <a:ea typeface="Calibri"/>
                        <a:cs typeface="Times New Roman"/>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11"/>
                  </a:ext>
                </a:extLst>
              </a:tr>
              <a:tr h="207698">
                <a:tc>
                  <a:txBody>
                    <a:bodyPr/>
                    <a:lstStyle/>
                    <a:p>
                      <a:pPr marL="0" marR="0">
                        <a:lnSpc>
                          <a:spcPct val="107000"/>
                        </a:lnSpc>
                        <a:spcBef>
                          <a:spcPts val="0"/>
                        </a:spcBef>
                        <a:spcAft>
                          <a:spcPts val="0"/>
                        </a:spcAft>
                      </a:pPr>
                      <a:r>
                        <a:rPr lang="en-US" sz="1100" dirty="0">
                          <a:solidFill>
                            <a:srgbClr val="000000"/>
                          </a:solidFill>
                          <a:effectLst/>
                          <a:latin typeface="Times New Roman"/>
                          <a:ea typeface="Times New Roman"/>
                          <a:cs typeface="Times New Roman"/>
                        </a:rPr>
                        <a:t>Glycaemia/Glucosurie Rapid Test</a:t>
                      </a:r>
                      <a:endParaRPr lang="en-US" sz="14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07698">
                <a:tc>
                  <a:txBody>
                    <a:bodyPr/>
                    <a:lstStyle/>
                    <a:p>
                      <a:pPr marL="0" marR="0">
                        <a:lnSpc>
                          <a:spcPct val="107000"/>
                        </a:lnSpc>
                        <a:spcBef>
                          <a:spcPts val="0"/>
                        </a:spcBef>
                        <a:spcAft>
                          <a:spcPts val="0"/>
                        </a:spcAft>
                      </a:pPr>
                      <a:r>
                        <a:rPr lang="en-US" sz="1100" dirty="0">
                          <a:solidFill>
                            <a:srgbClr val="000000"/>
                          </a:solidFill>
                          <a:effectLst/>
                          <a:latin typeface="Times New Roman"/>
                          <a:ea typeface="Times New Roman"/>
                          <a:cs typeface="Times New Roman"/>
                        </a:rPr>
                        <a:t>Rapid test for malaria</a:t>
                      </a:r>
                      <a:endParaRPr lang="en-US" sz="14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07698">
                <a:tc>
                  <a:txBody>
                    <a:bodyPr/>
                    <a:lstStyle/>
                    <a:p>
                      <a:pPr marL="0" marR="0">
                        <a:lnSpc>
                          <a:spcPct val="107000"/>
                        </a:lnSpc>
                        <a:spcBef>
                          <a:spcPts val="0"/>
                        </a:spcBef>
                        <a:spcAft>
                          <a:spcPts val="0"/>
                        </a:spcAft>
                      </a:pPr>
                      <a:r>
                        <a:rPr lang="en-US" sz="1100" dirty="0">
                          <a:solidFill>
                            <a:srgbClr val="000000"/>
                          </a:solidFill>
                          <a:effectLst/>
                          <a:latin typeface="Times New Roman"/>
                          <a:ea typeface="Times New Roman"/>
                          <a:cs typeface="Times New Roman"/>
                        </a:rPr>
                        <a:t>HIV Testing </a:t>
                      </a:r>
                      <a:endParaRPr lang="en-US" sz="14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207698">
                <a:tc>
                  <a:txBody>
                    <a:bodyPr/>
                    <a:lstStyle/>
                    <a:p>
                      <a:pPr marL="0" marR="0">
                        <a:lnSpc>
                          <a:spcPct val="107000"/>
                        </a:lnSpc>
                        <a:spcBef>
                          <a:spcPts val="0"/>
                        </a:spcBef>
                        <a:spcAft>
                          <a:spcPts val="0"/>
                        </a:spcAft>
                      </a:pPr>
                      <a:r>
                        <a:rPr lang="en-US" sz="1100" dirty="0">
                          <a:solidFill>
                            <a:srgbClr val="000000"/>
                          </a:solidFill>
                          <a:effectLst/>
                          <a:latin typeface="Times New Roman"/>
                          <a:ea typeface="Times New Roman"/>
                          <a:cs typeface="Times New Roman"/>
                        </a:rPr>
                        <a:t>Pregnancy test</a:t>
                      </a:r>
                      <a:endParaRPr lang="en-US" sz="14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207698">
                <a:tc>
                  <a:txBody>
                    <a:bodyPr/>
                    <a:lstStyle/>
                    <a:p>
                      <a:pPr marL="0" marR="0">
                        <a:lnSpc>
                          <a:spcPct val="107000"/>
                        </a:lnSpc>
                        <a:spcBef>
                          <a:spcPts val="0"/>
                        </a:spcBef>
                        <a:spcAft>
                          <a:spcPts val="0"/>
                        </a:spcAft>
                      </a:pPr>
                      <a:r>
                        <a:rPr lang="en-US" sz="1100" b="1" dirty="0">
                          <a:solidFill>
                            <a:srgbClr val="000000"/>
                          </a:solidFill>
                          <a:effectLst/>
                          <a:latin typeface="Times New Roman"/>
                          <a:ea typeface="Times New Roman"/>
                          <a:cs typeface="Times New Roman"/>
                        </a:rPr>
                        <a:t>Pharmacy</a:t>
                      </a:r>
                      <a:endParaRPr lang="en-US" sz="1400" dirty="0">
                        <a:effectLst/>
                        <a:latin typeface="Calibri"/>
                        <a:ea typeface="Calibri"/>
                        <a:cs typeface="Times New Roman"/>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16"/>
                  </a:ext>
                </a:extLst>
              </a:tr>
              <a:tr h="417080">
                <a:tc>
                  <a:txBody>
                    <a:bodyPr/>
                    <a:lstStyle/>
                    <a:p>
                      <a:pPr marL="0" marR="0">
                        <a:lnSpc>
                          <a:spcPct val="107000"/>
                        </a:lnSpc>
                        <a:spcBef>
                          <a:spcPts val="0"/>
                        </a:spcBef>
                        <a:spcAft>
                          <a:spcPts val="0"/>
                        </a:spcAft>
                      </a:pPr>
                      <a:r>
                        <a:rPr lang="en-US" sz="1100" dirty="0">
                          <a:solidFill>
                            <a:srgbClr val="000000"/>
                          </a:solidFill>
                          <a:effectLst/>
                          <a:latin typeface="Times New Roman"/>
                          <a:ea typeface="Times New Roman"/>
                          <a:cs typeface="Times New Roman"/>
                        </a:rPr>
                        <a:t>Dispensing/Referring to the list of drugs authorized at HP level</a:t>
                      </a:r>
                      <a:endParaRPr lang="en-US" sz="14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bl>
          </a:graphicData>
        </a:graphic>
      </p:graphicFrame>
      <p:pic>
        <p:nvPicPr>
          <p:cNvPr id="6" name="Picture 5">
            <a:extLst>
              <a:ext uri="{FF2B5EF4-FFF2-40B4-BE49-F238E27FC236}">
                <a16:creationId xmlns:a16="http://schemas.microsoft.com/office/drawing/2014/main" id="{E64DD5EE-F553-C54F-9CD8-CD0627341C2A}"/>
              </a:ext>
            </a:extLst>
          </p:cNvPr>
          <p:cNvPicPr>
            <a:picLocks noChangeAspect="1"/>
          </p:cNvPicPr>
          <p:nvPr/>
        </p:nvPicPr>
        <p:blipFill>
          <a:blip r:embed="rId3"/>
          <a:stretch>
            <a:fillRect/>
          </a:stretch>
        </p:blipFill>
        <p:spPr>
          <a:xfrm>
            <a:off x="6569903" y="762406"/>
            <a:ext cx="2381592" cy="4266808"/>
          </a:xfrm>
          <a:prstGeom prst="rect">
            <a:avLst/>
          </a:prstGeom>
        </p:spPr>
      </p:pic>
    </p:spTree>
    <p:extLst>
      <p:ext uri="{BB962C8B-B14F-4D97-AF65-F5344CB8AC3E}">
        <p14:creationId xmlns:p14="http://schemas.microsoft.com/office/powerpoint/2010/main" val="1596693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99710-44B0-F942-993D-1200E9B45CCB}"/>
              </a:ext>
            </a:extLst>
          </p:cNvPr>
          <p:cNvSpPr>
            <a:spLocks noGrp="1"/>
          </p:cNvSpPr>
          <p:nvPr>
            <p:ph type="title"/>
          </p:nvPr>
        </p:nvSpPr>
        <p:spPr>
          <a:xfrm>
            <a:off x="1673352" y="231006"/>
            <a:ext cx="5797296" cy="587141"/>
          </a:xfrm>
        </p:spPr>
        <p:txBody>
          <a:bodyPr>
            <a:noAutofit/>
          </a:bodyPr>
          <a:lstStyle/>
          <a:p>
            <a:r>
              <a:rPr lang="en-US" sz="2400" b="1" dirty="0"/>
              <a:t>Success stories</a:t>
            </a:r>
          </a:p>
        </p:txBody>
      </p:sp>
      <p:sp>
        <p:nvSpPr>
          <p:cNvPr id="3" name="Content Placeholder 2">
            <a:extLst>
              <a:ext uri="{FF2B5EF4-FFF2-40B4-BE49-F238E27FC236}">
                <a16:creationId xmlns:a16="http://schemas.microsoft.com/office/drawing/2014/main" id="{88C71466-7915-4541-9CB1-103888D2B071}"/>
              </a:ext>
            </a:extLst>
          </p:cNvPr>
          <p:cNvSpPr>
            <a:spLocks noGrp="1"/>
          </p:cNvSpPr>
          <p:nvPr>
            <p:ph idx="1"/>
          </p:nvPr>
        </p:nvSpPr>
        <p:spPr>
          <a:xfrm>
            <a:off x="827773" y="1039528"/>
            <a:ext cx="7911966" cy="3869356"/>
          </a:xfrm>
        </p:spPr>
        <p:txBody>
          <a:bodyPr>
            <a:normAutofit lnSpcReduction="10000"/>
          </a:bodyPr>
          <a:lstStyle/>
          <a:p>
            <a:r>
              <a:rPr lang="en-GB" sz="1800" dirty="0"/>
              <a:t>Reduced </a:t>
            </a:r>
            <a:r>
              <a:rPr lang="en-GB" sz="1800" b="1" dirty="0">
                <a:solidFill>
                  <a:srgbClr val="0070C0"/>
                </a:solidFill>
              </a:rPr>
              <a:t>travel distance </a:t>
            </a:r>
            <a:r>
              <a:rPr lang="en-GB" sz="1800" dirty="0"/>
              <a:t>(between 0-3 km) and reduction in </a:t>
            </a:r>
            <a:r>
              <a:rPr lang="en-GB" sz="1800" b="1" dirty="0">
                <a:solidFill>
                  <a:srgbClr val="0070C0"/>
                </a:solidFill>
              </a:rPr>
              <a:t>transportation costs </a:t>
            </a:r>
            <a:r>
              <a:rPr lang="en-GB" sz="1800" dirty="0"/>
              <a:t>to and from the usual health </a:t>
            </a:r>
            <a:r>
              <a:rPr lang="en-GB" sz="1800" dirty="0" err="1"/>
              <a:t>center</a:t>
            </a:r>
            <a:r>
              <a:rPr lang="en-GB" sz="1800" dirty="0"/>
              <a:t> (approximately between 5-15 km)</a:t>
            </a:r>
          </a:p>
          <a:p>
            <a:r>
              <a:rPr lang="en-GB" sz="1800" dirty="0"/>
              <a:t>Reduction in </a:t>
            </a:r>
            <a:r>
              <a:rPr lang="en-GB" sz="1800" b="1" dirty="0">
                <a:solidFill>
                  <a:srgbClr val="0070C0"/>
                </a:solidFill>
              </a:rPr>
              <a:t>time spent at health facility </a:t>
            </a:r>
            <a:r>
              <a:rPr lang="en-GB" sz="1800" dirty="0"/>
              <a:t>and the number of </a:t>
            </a:r>
            <a:r>
              <a:rPr lang="en-GB" sz="1800" b="1" dirty="0">
                <a:solidFill>
                  <a:srgbClr val="0070C0"/>
                </a:solidFill>
              </a:rPr>
              <a:t>productive days lost</a:t>
            </a:r>
            <a:r>
              <a:rPr lang="en-GB" sz="1800" dirty="0"/>
              <a:t>.</a:t>
            </a:r>
          </a:p>
          <a:p>
            <a:r>
              <a:rPr lang="en-GB" sz="1800" b="1" dirty="0">
                <a:solidFill>
                  <a:srgbClr val="0070C0"/>
                </a:solidFill>
              </a:rPr>
              <a:t>Increased accessibility </a:t>
            </a:r>
            <a:r>
              <a:rPr lang="en-GB" sz="1800" dirty="0"/>
              <a:t>by large number of population (range of 300-1800 clients per month and per HP). </a:t>
            </a:r>
          </a:p>
          <a:p>
            <a:r>
              <a:rPr lang="en-GB" sz="1800" b="1" dirty="0">
                <a:solidFill>
                  <a:srgbClr val="0070C0"/>
                </a:solidFill>
              </a:rPr>
              <a:t>Community awareness and behaviour change </a:t>
            </a:r>
            <a:r>
              <a:rPr lang="en-GB" sz="1800" dirty="0"/>
              <a:t>related to (non-) communicable diseases prevention and use of family planning program.</a:t>
            </a:r>
          </a:p>
          <a:p>
            <a:r>
              <a:rPr lang="en-GB" sz="1800" dirty="0"/>
              <a:t>Subscription to the national community based health insurance (CBHI) scheme leading to </a:t>
            </a:r>
            <a:r>
              <a:rPr lang="en-GB" sz="1800" b="1" dirty="0">
                <a:solidFill>
                  <a:srgbClr val="0070C0"/>
                </a:solidFill>
              </a:rPr>
              <a:t>increased use and affordability of HP provided health services.</a:t>
            </a:r>
          </a:p>
          <a:p>
            <a:r>
              <a:rPr lang="en-GB" sz="1800" dirty="0"/>
              <a:t>Use of HP services </a:t>
            </a:r>
            <a:r>
              <a:rPr lang="en-GB" sz="1800" b="1" dirty="0">
                <a:solidFill>
                  <a:srgbClr val="0070C0"/>
                </a:solidFill>
              </a:rPr>
              <a:t>reduced over the-counter medications </a:t>
            </a:r>
            <a:r>
              <a:rPr lang="en-GB" sz="1800" dirty="0"/>
              <a:t>and </a:t>
            </a:r>
            <a:r>
              <a:rPr lang="en-GB" sz="1800" b="1" dirty="0">
                <a:solidFill>
                  <a:srgbClr val="0070C0"/>
                </a:solidFill>
              </a:rPr>
              <a:t>mitigated the financial risk associated with</a:t>
            </a:r>
            <a:r>
              <a:rPr lang="en-GB" sz="1800" dirty="0"/>
              <a:t> </a:t>
            </a:r>
            <a:r>
              <a:rPr lang="en-GB" sz="1800" b="1" dirty="0">
                <a:solidFill>
                  <a:srgbClr val="0070C0"/>
                </a:solidFill>
              </a:rPr>
              <a:t>out-of-pocket expenditures </a:t>
            </a:r>
            <a:r>
              <a:rPr lang="en-GB" sz="1800" dirty="0"/>
              <a:t>due to the universal health insurance coverage.</a:t>
            </a:r>
          </a:p>
          <a:p>
            <a:endParaRPr lang="en-GB" dirty="0"/>
          </a:p>
          <a:p>
            <a:endParaRPr lang="en-GB" dirty="0"/>
          </a:p>
          <a:p>
            <a:endParaRPr lang="en-US" dirty="0"/>
          </a:p>
        </p:txBody>
      </p:sp>
    </p:spTree>
    <p:extLst>
      <p:ext uri="{BB962C8B-B14F-4D97-AF65-F5344CB8AC3E}">
        <p14:creationId xmlns:p14="http://schemas.microsoft.com/office/powerpoint/2010/main" val="1938815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D71D1-C20D-7940-9B36-F307331CA61F}"/>
              </a:ext>
            </a:extLst>
          </p:cNvPr>
          <p:cNvSpPr>
            <a:spLocks noGrp="1"/>
          </p:cNvSpPr>
          <p:nvPr>
            <p:ph type="title"/>
          </p:nvPr>
        </p:nvSpPr>
        <p:spPr>
          <a:xfrm>
            <a:off x="635267" y="231007"/>
            <a:ext cx="8037095" cy="808522"/>
          </a:xfrm>
        </p:spPr>
        <p:txBody>
          <a:bodyPr>
            <a:noAutofit/>
          </a:bodyPr>
          <a:lstStyle/>
          <a:p>
            <a:r>
              <a:rPr lang="en-US" sz="2400" b="1" dirty="0"/>
              <a:t>Financial Sustainability through Private-Public Partnerships</a:t>
            </a:r>
          </a:p>
        </p:txBody>
      </p:sp>
      <p:sp>
        <p:nvSpPr>
          <p:cNvPr id="3" name="Content Placeholder 2">
            <a:extLst>
              <a:ext uri="{FF2B5EF4-FFF2-40B4-BE49-F238E27FC236}">
                <a16:creationId xmlns:a16="http://schemas.microsoft.com/office/drawing/2014/main" id="{0A8F4314-814E-114F-A529-04B3AB985FE4}"/>
              </a:ext>
            </a:extLst>
          </p:cNvPr>
          <p:cNvSpPr>
            <a:spLocks noGrp="1"/>
          </p:cNvSpPr>
          <p:nvPr>
            <p:ph idx="1"/>
          </p:nvPr>
        </p:nvSpPr>
        <p:spPr>
          <a:xfrm>
            <a:off x="365759" y="1153887"/>
            <a:ext cx="8479857" cy="3783874"/>
          </a:xfrm>
        </p:spPr>
        <p:txBody>
          <a:bodyPr>
            <a:normAutofit fontScale="92500" lnSpcReduction="10000"/>
          </a:bodyPr>
          <a:lstStyle/>
          <a:p>
            <a:pPr algn="just">
              <a:lnSpc>
                <a:spcPct val="150000"/>
              </a:lnSpc>
            </a:pPr>
            <a:r>
              <a:rPr lang="en-US" sz="2000" dirty="0"/>
              <a:t>A Health Post’s building and equipping requires a needed investment of </a:t>
            </a:r>
            <a:r>
              <a:rPr lang="en-US" sz="2000" b="1" dirty="0"/>
              <a:t>$22,000 USD</a:t>
            </a:r>
            <a:r>
              <a:rPr lang="en-US" sz="2000" dirty="0"/>
              <a:t>. </a:t>
            </a:r>
          </a:p>
          <a:p>
            <a:pPr algn="just">
              <a:lnSpc>
                <a:spcPct val="150000"/>
              </a:lnSpc>
            </a:pPr>
            <a:r>
              <a:rPr lang="en-US" sz="2000" dirty="0"/>
              <a:t>Rwanda’s </a:t>
            </a:r>
            <a:r>
              <a:rPr lang="en-US" sz="2000" b="1" dirty="0"/>
              <a:t>national target of 1 Health Post </a:t>
            </a:r>
            <a:r>
              <a:rPr lang="en-US" sz="2000" dirty="0"/>
              <a:t>per cell (2148), a burden on the Health Sector remains. </a:t>
            </a:r>
            <a:r>
              <a:rPr lang="en-US" sz="2000" dirty="0">
                <a:solidFill>
                  <a:srgbClr val="FF0000"/>
                </a:solidFill>
              </a:rPr>
              <a:t> </a:t>
            </a:r>
          </a:p>
          <a:p>
            <a:pPr algn="just">
              <a:lnSpc>
                <a:spcPct val="150000"/>
              </a:lnSpc>
            </a:pPr>
            <a:r>
              <a:rPr lang="en-US" sz="2000" dirty="0"/>
              <a:t>The innovative </a:t>
            </a:r>
            <a:r>
              <a:rPr lang="en-US" sz="2000" b="1" i="1" dirty="0"/>
              <a:t>PPP Health Post model </a:t>
            </a:r>
            <a:r>
              <a:rPr lang="en-US" sz="2000" dirty="0"/>
              <a:t>intervention offers a sustainable solution. </a:t>
            </a:r>
          </a:p>
          <a:p>
            <a:pPr algn="just">
              <a:lnSpc>
                <a:spcPct val="150000"/>
              </a:lnSpc>
            </a:pPr>
            <a:r>
              <a:rPr lang="en-US" sz="2000" dirty="0"/>
              <a:t>Investment, staffing, and management costs shared between the community, local leadership, the Ministry of Health and public and private partners can share the fiscal burden for rapid scale-up.</a:t>
            </a:r>
          </a:p>
          <a:p>
            <a:pPr>
              <a:lnSpc>
                <a:spcPct val="150000"/>
              </a:lnSpc>
            </a:pPr>
            <a:endParaRPr lang="en-US" sz="1400" dirty="0"/>
          </a:p>
        </p:txBody>
      </p:sp>
    </p:spTree>
    <p:extLst>
      <p:ext uri="{BB962C8B-B14F-4D97-AF65-F5344CB8AC3E}">
        <p14:creationId xmlns:p14="http://schemas.microsoft.com/office/powerpoint/2010/main" val="1583818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flipV="1">
            <a:off x="3835168" y="571499"/>
            <a:ext cx="985543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 name="Content Placeholder 3" descr="thumb_IMG_4832_1024">
            <a:extLst>
              <a:ext uri="{FF2B5EF4-FFF2-40B4-BE49-F238E27FC236}">
                <a16:creationId xmlns:a16="http://schemas.microsoft.com/office/drawing/2014/main" id="{93EA0C85-BB28-F04F-98FD-7F330A1DF2E4}"/>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993457" y="0"/>
            <a:ext cx="6150543" cy="5143500"/>
          </a:xfrm>
          <a:prstGeom prst="rect">
            <a:avLst/>
          </a:prstGeom>
          <a:noFill/>
          <a:ln>
            <a:noFill/>
          </a:ln>
        </p:spPr>
      </p:pic>
      <p:sp>
        <p:nvSpPr>
          <p:cNvPr id="8" name="Title 1">
            <a:extLst>
              <a:ext uri="{FF2B5EF4-FFF2-40B4-BE49-F238E27FC236}">
                <a16:creationId xmlns:a16="http://schemas.microsoft.com/office/drawing/2014/main" id="{FF4BEED9-9B31-D045-BDC2-99E8611F4FDB}"/>
              </a:ext>
            </a:extLst>
          </p:cNvPr>
          <p:cNvSpPr>
            <a:spLocks noGrp="1"/>
          </p:cNvSpPr>
          <p:nvPr>
            <p:ph type="title"/>
          </p:nvPr>
        </p:nvSpPr>
        <p:spPr>
          <a:xfrm rot="18876043">
            <a:off x="-76301" y="2346483"/>
            <a:ext cx="3178818" cy="783062"/>
          </a:xfrm>
        </p:spPr>
        <p:txBody>
          <a:bodyPr>
            <a:normAutofit fontScale="90000"/>
          </a:bodyPr>
          <a:lstStyle/>
          <a:p>
            <a:r>
              <a:rPr lang="en-US" sz="3600" dirty="0">
                <a:solidFill>
                  <a:schemeClr val="tx1"/>
                </a:solidFill>
                <a:latin typeface="Arial" charset="0"/>
                <a:ea typeface="Arial" charset="0"/>
                <a:cs typeface="Arial" charset="0"/>
              </a:rPr>
              <a:t>THANK YOU </a:t>
            </a:r>
          </a:p>
        </p:txBody>
      </p:sp>
    </p:spTree>
    <p:extLst>
      <p:ext uri="{BB962C8B-B14F-4D97-AF65-F5344CB8AC3E}">
        <p14:creationId xmlns:p14="http://schemas.microsoft.com/office/powerpoint/2010/main" val="228664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EF0A6-CAF4-0643-B2F6-73E609F20208}"/>
              </a:ext>
            </a:extLst>
          </p:cNvPr>
          <p:cNvSpPr>
            <a:spLocks noGrp="1"/>
          </p:cNvSpPr>
          <p:nvPr>
            <p:ph type="title"/>
          </p:nvPr>
        </p:nvSpPr>
        <p:spPr>
          <a:xfrm>
            <a:off x="442762" y="179927"/>
            <a:ext cx="7584707" cy="538530"/>
          </a:xfrm>
        </p:spPr>
        <p:txBody>
          <a:bodyPr>
            <a:noAutofit/>
          </a:bodyPr>
          <a:lstStyle/>
          <a:p>
            <a:r>
              <a:rPr lang="en-US" sz="2400" b="1" dirty="0"/>
              <a:t>Rwanda referral health system</a:t>
            </a:r>
            <a:endParaRPr lang="en-US" sz="2400" dirty="0"/>
          </a:p>
        </p:txBody>
      </p:sp>
      <p:pic>
        <p:nvPicPr>
          <p:cNvPr id="4" name="Content Placeholder 3">
            <a:extLst>
              <a:ext uri="{FF2B5EF4-FFF2-40B4-BE49-F238E27FC236}">
                <a16:creationId xmlns:a16="http://schemas.microsoft.com/office/drawing/2014/main" id="{5E04C8BA-AD92-A241-83AD-A0368E1040F7}"/>
              </a:ext>
            </a:extLst>
          </p:cNvPr>
          <p:cNvPicPr>
            <a:picLocks noGrp="1" noChangeAspect="1"/>
          </p:cNvPicPr>
          <p:nvPr>
            <p:ph idx="1"/>
          </p:nvPr>
        </p:nvPicPr>
        <p:blipFill>
          <a:blip r:embed="rId2"/>
          <a:stretch>
            <a:fillRect/>
          </a:stretch>
        </p:blipFill>
        <p:spPr>
          <a:xfrm>
            <a:off x="866273" y="803454"/>
            <a:ext cx="6824311" cy="4263153"/>
          </a:xfrm>
          <a:prstGeom prst="rect">
            <a:avLst/>
          </a:prstGeom>
        </p:spPr>
      </p:pic>
      <p:sp>
        <p:nvSpPr>
          <p:cNvPr id="5" name="TextBox 4">
            <a:extLst>
              <a:ext uri="{FF2B5EF4-FFF2-40B4-BE49-F238E27FC236}">
                <a16:creationId xmlns:a16="http://schemas.microsoft.com/office/drawing/2014/main" id="{01AFB835-3B58-2D45-8A6E-B1792DAD922F}"/>
              </a:ext>
            </a:extLst>
          </p:cNvPr>
          <p:cNvSpPr txBox="1"/>
          <p:nvPr/>
        </p:nvSpPr>
        <p:spPr>
          <a:xfrm>
            <a:off x="866273" y="4522979"/>
            <a:ext cx="710826" cy="338554"/>
          </a:xfrm>
          <a:prstGeom prst="rect">
            <a:avLst/>
          </a:prstGeom>
          <a:noFill/>
          <a:ln>
            <a:solidFill>
              <a:srgbClr val="404040"/>
            </a:solidFill>
          </a:ln>
        </p:spPr>
        <p:txBody>
          <a:bodyPr wrap="square" rtlCol="0">
            <a:spAutoFit/>
          </a:bodyPr>
          <a:lstStyle/>
          <a:p>
            <a:r>
              <a:rPr lang="en-US" sz="1600" dirty="0"/>
              <a:t>Village</a:t>
            </a:r>
          </a:p>
        </p:txBody>
      </p:sp>
      <p:sp>
        <p:nvSpPr>
          <p:cNvPr id="6" name="TextBox 5">
            <a:extLst>
              <a:ext uri="{FF2B5EF4-FFF2-40B4-BE49-F238E27FC236}">
                <a16:creationId xmlns:a16="http://schemas.microsoft.com/office/drawing/2014/main" id="{0C10B70A-1C6C-9F47-8366-9D70431A2FE1}"/>
              </a:ext>
            </a:extLst>
          </p:cNvPr>
          <p:cNvSpPr txBox="1"/>
          <p:nvPr/>
        </p:nvSpPr>
        <p:spPr>
          <a:xfrm>
            <a:off x="2473694" y="1805558"/>
            <a:ext cx="1020278" cy="338554"/>
          </a:xfrm>
          <a:prstGeom prst="rect">
            <a:avLst/>
          </a:prstGeom>
          <a:noFill/>
          <a:ln>
            <a:solidFill>
              <a:srgbClr val="404040"/>
            </a:solidFill>
          </a:ln>
        </p:spPr>
        <p:txBody>
          <a:bodyPr wrap="square" rtlCol="0">
            <a:spAutoFit/>
          </a:bodyPr>
          <a:lstStyle/>
          <a:p>
            <a:r>
              <a:rPr lang="en-US" sz="1600" dirty="0"/>
              <a:t>National</a:t>
            </a:r>
          </a:p>
        </p:txBody>
      </p:sp>
      <p:sp>
        <p:nvSpPr>
          <p:cNvPr id="7" name="TextBox 6">
            <a:extLst>
              <a:ext uri="{FF2B5EF4-FFF2-40B4-BE49-F238E27FC236}">
                <a16:creationId xmlns:a16="http://schemas.microsoft.com/office/drawing/2014/main" id="{92F8D3CD-3306-DE4D-9ABE-CBDDC1375A8A}"/>
              </a:ext>
            </a:extLst>
          </p:cNvPr>
          <p:cNvSpPr txBox="1"/>
          <p:nvPr/>
        </p:nvSpPr>
        <p:spPr>
          <a:xfrm>
            <a:off x="2136808" y="2348750"/>
            <a:ext cx="1049154" cy="338554"/>
          </a:xfrm>
          <a:prstGeom prst="rect">
            <a:avLst/>
          </a:prstGeom>
          <a:noFill/>
          <a:ln>
            <a:solidFill>
              <a:srgbClr val="404040"/>
            </a:solidFill>
          </a:ln>
        </p:spPr>
        <p:txBody>
          <a:bodyPr wrap="square" rtlCol="0">
            <a:spAutoFit/>
          </a:bodyPr>
          <a:lstStyle/>
          <a:p>
            <a:r>
              <a:rPr lang="en-US" sz="1600" dirty="0"/>
              <a:t>Province</a:t>
            </a:r>
          </a:p>
        </p:txBody>
      </p:sp>
      <p:sp>
        <p:nvSpPr>
          <p:cNvPr id="8" name="TextBox 7">
            <a:extLst>
              <a:ext uri="{FF2B5EF4-FFF2-40B4-BE49-F238E27FC236}">
                <a16:creationId xmlns:a16="http://schemas.microsoft.com/office/drawing/2014/main" id="{59B7CA46-0FAE-1C4E-9D23-401A8B1A96BC}"/>
              </a:ext>
            </a:extLst>
          </p:cNvPr>
          <p:cNvSpPr txBox="1"/>
          <p:nvPr/>
        </p:nvSpPr>
        <p:spPr>
          <a:xfrm>
            <a:off x="1577099" y="2878502"/>
            <a:ext cx="1130390" cy="338554"/>
          </a:xfrm>
          <a:prstGeom prst="rect">
            <a:avLst/>
          </a:prstGeom>
          <a:noFill/>
          <a:ln>
            <a:solidFill>
              <a:srgbClr val="404040"/>
            </a:solidFill>
          </a:ln>
        </p:spPr>
        <p:txBody>
          <a:bodyPr wrap="square" rtlCol="0">
            <a:spAutoFit/>
          </a:bodyPr>
          <a:lstStyle/>
          <a:p>
            <a:r>
              <a:rPr lang="en-US" sz="1600" dirty="0"/>
              <a:t>District</a:t>
            </a:r>
          </a:p>
        </p:txBody>
      </p:sp>
      <p:sp>
        <p:nvSpPr>
          <p:cNvPr id="9" name="TextBox 8">
            <a:extLst>
              <a:ext uri="{FF2B5EF4-FFF2-40B4-BE49-F238E27FC236}">
                <a16:creationId xmlns:a16="http://schemas.microsoft.com/office/drawing/2014/main" id="{1BC80120-BA24-974A-B0C3-021F7A4B27F6}"/>
              </a:ext>
            </a:extLst>
          </p:cNvPr>
          <p:cNvSpPr txBox="1"/>
          <p:nvPr/>
        </p:nvSpPr>
        <p:spPr>
          <a:xfrm>
            <a:off x="1424539" y="3418405"/>
            <a:ext cx="924026" cy="338554"/>
          </a:xfrm>
          <a:prstGeom prst="rect">
            <a:avLst/>
          </a:prstGeom>
          <a:noFill/>
          <a:ln>
            <a:solidFill>
              <a:srgbClr val="404040"/>
            </a:solidFill>
          </a:ln>
        </p:spPr>
        <p:txBody>
          <a:bodyPr wrap="square" rtlCol="0">
            <a:spAutoFit/>
          </a:bodyPr>
          <a:lstStyle/>
          <a:p>
            <a:r>
              <a:rPr lang="en-US" sz="1600" dirty="0"/>
              <a:t>Sector</a:t>
            </a:r>
          </a:p>
        </p:txBody>
      </p:sp>
      <p:sp>
        <p:nvSpPr>
          <p:cNvPr id="10" name="TextBox 9">
            <a:extLst>
              <a:ext uri="{FF2B5EF4-FFF2-40B4-BE49-F238E27FC236}">
                <a16:creationId xmlns:a16="http://schemas.microsoft.com/office/drawing/2014/main" id="{484C6D65-288B-324F-87C7-61E365AED953}"/>
              </a:ext>
            </a:extLst>
          </p:cNvPr>
          <p:cNvSpPr txBox="1"/>
          <p:nvPr/>
        </p:nvSpPr>
        <p:spPr>
          <a:xfrm>
            <a:off x="1270536" y="3958307"/>
            <a:ext cx="606390" cy="338554"/>
          </a:xfrm>
          <a:prstGeom prst="rect">
            <a:avLst/>
          </a:prstGeom>
          <a:noFill/>
          <a:ln>
            <a:solidFill>
              <a:srgbClr val="404040"/>
            </a:solidFill>
          </a:ln>
        </p:spPr>
        <p:txBody>
          <a:bodyPr wrap="square" rtlCol="0">
            <a:spAutoFit/>
          </a:bodyPr>
          <a:lstStyle/>
          <a:p>
            <a:r>
              <a:rPr lang="en-US" sz="1600" dirty="0"/>
              <a:t>Cell</a:t>
            </a:r>
          </a:p>
        </p:txBody>
      </p:sp>
      <p:cxnSp>
        <p:nvCxnSpPr>
          <p:cNvPr id="12" name="Straight Arrow Connector 11">
            <a:extLst>
              <a:ext uri="{FF2B5EF4-FFF2-40B4-BE49-F238E27FC236}">
                <a16:creationId xmlns:a16="http://schemas.microsoft.com/office/drawing/2014/main" id="{FF86AB72-FCF0-CD4B-B31A-FE7687DF22F5}"/>
              </a:ext>
            </a:extLst>
          </p:cNvPr>
          <p:cNvCxnSpPr>
            <a:cxnSpLocks/>
          </p:cNvCxnSpPr>
          <p:nvPr/>
        </p:nvCxnSpPr>
        <p:spPr>
          <a:xfrm flipV="1">
            <a:off x="1577099" y="1649149"/>
            <a:ext cx="2321711" cy="3212384"/>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60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0FF2A9-FA80-064F-9CB3-7220D10E13D7}"/>
              </a:ext>
            </a:extLst>
          </p:cNvPr>
          <p:cNvSpPr/>
          <p:nvPr/>
        </p:nvSpPr>
        <p:spPr>
          <a:xfrm>
            <a:off x="259882" y="1607292"/>
            <a:ext cx="2849078" cy="2123658"/>
          </a:xfrm>
          <a:prstGeom prst="rect">
            <a:avLst/>
          </a:prstGeom>
        </p:spPr>
        <p:txBody>
          <a:bodyPr wrap="square">
            <a:spAutoFit/>
          </a:bodyPr>
          <a:lstStyle/>
          <a:p>
            <a:r>
              <a:rPr lang="en-US" sz="2400" dirty="0"/>
              <a:t>Rwanda’s DHS has recorded great progress, meeting all of MDGs targets. </a:t>
            </a:r>
          </a:p>
          <a:p>
            <a:endParaRPr lang="en-US" dirty="0"/>
          </a:p>
          <a:p>
            <a:endParaRPr lang="en-US" dirty="0"/>
          </a:p>
        </p:txBody>
      </p:sp>
      <p:sp>
        <p:nvSpPr>
          <p:cNvPr id="5" name="Title 1">
            <a:extLst>
              <a:ext uri="{FF2B5EF4-FFF2-40B4-BE49-F238E27FC236}">
                <a16:creationId xmlns:a16="http://schemas.microsoft.com/office/drawing/2014/main" id="{2F5D34EF-939D-8049-A55C-7C593BC5E5BD}"/>
              </a:ext>
            </a:extLst>
          </p:cNvPr>
          <p:cNvSpPr>
            <a:spLocks noGrp="1"/>
          </p:cNvSpPr>
          <p:nvPr>
            <p:ph type="title"/>
          </p:nvPr>
        </p:nvSpPr>
        <p:spPr>
          <a:xfrm>
            <a:off x="259883" y="204305"/>
            <a:ext cx="8104630" cy="925995"/>
          </a:xfrm>
        </p:spPr>
        <p:txBody>
          <a:bodyPr>
            <a:noAutofit/>
          </a:bodyPr>
          <a:lstStyle/>
          <a:p>
            <a:r>
              <a:rPr lang="en-US" sz="2400" b="1" dirty="0"/>
              <a:t>The Rwandan Context: </a:t>
            </a:r>
            <a:br>
              <a:rPr lang="en-US" sz="2400" b="1" dirty="0"/>
            </a:br>
            <a:r>
              <a:rPr lang="en-US" sz="2400" b="1" dirty="0"/>
              <a:t>A decade of advancements</a:t>
            </a:r>
          </a:p>
        </p:txBody>
      </p:sp>
      <p:pic>
        <p:nvPicPr>
          <p:cNvPr id="7" name="Picture 6">
            <a:extLst>
              <a:ext uri="{FF2B5EF4-FFF2-40B4-BE49-F238E27FC236}">
                <a16:creationId xmlns:a16="http://schemas.microsoft.com/office/drawing/2014/main" id="{2C2DBD0B-9C9E-E140-A3CB-C49DE2D2AB13}"/>
              </a:ext>
            </a:extLst>
          </p:cNvPr>
          <p:cNvPicPr>
            <a:picLocks noChangeAspect="1"/>
          </p:cNvPicPr>
          <p:nvPr/>
        </p:nvPicPr>
        <p:blipFill rotWithShape="1">
          <a:blip r:embed="rId3"/>
          <a:srcRect l="11254" r="14259"/>
          <a:stretch/>
        </p:blipFill>
        <p:spPr>
          <a:xfrm>
            <a:off x="3249118" y="1539837"/>
            <a:ext cx="5115394" cy="3038602"/>
          </a:xfrm>
          <a:prstGeom prst="rect">
            <a:avLst/>
          </a:prstGeom>
        </p:spPr>
      </p:pic>
    </p:spTree>
    <p:extLst>
      <p:ext uri="{BB962C8B-B14F-4D97-AF65-F5344CB8AC3E}">
        <p14:creationId xmlns:p14="http://schemas.microsoft.com/office/powerpoint/2010/main" val="655919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C05FA-2A4D-6547-9FC0-DAFB1DF7BE19}"/>
              </a:ext>
            </a:extLst>
          </p:cNvPr>
          <p:cNvSpPr>
            <a:spLocks noGrp="1"/>
          </p:cNvSpPr>
          <p:nvPr>
            <p:ph type="title"/>
          </p:nvPr>
        </p:nvSpPr>
        <p:spPr>
          <a:xfrm>
            <a:off x="990599" y="152401"/>
            <a:ext cx="7576457" cy="620486"/>
          </a:xfrm>
        </p:spPr>
        <p:txBody>
          <a:bodyPr>
            <a:noAutofit/>
          </a:bodyPr>
          <a:lstStyle/>
          <a:p>
            <a:r>
              <a:rPr lang="en-US" sz="2400" b="1" dirty="0"/>
              <a:t>Infant and under five mortality</a:t>
            </a:r>
            <a:endParaRPr lang="en-US" sz="2400" dirty="0"/>
          </a:p>
        </p:txBody>
      </p:sp>
      <p:pic>
        <p:nvPicPr>
          <p:cNvPr id="4" name="Content Placeholder 3">
            <a:extLst>
              <a:ext uri="{FF2B5EF4-FFF2-40B4-BE49-F238E27FC236}">
                <a16:creationId xmlns:a16="http://schemas.microsoft.com/office/drawing/2014/main" id="{CC769857-C006-4041-B841-F4A309DCF244}"/>
              </a:ext>
            </a:extLst>
          </p:cNvPr>
          <p:cNvPicPr>
            <a:picLocks noGrp="1" noChangeAspect="1"/>
          </p:cNvPicPr>
          <p:nvPr>
            <p:ph idx="1"/>
          </p:nvPr>
        </p:nvPicPr>
        <p:blipFill>
          <a:blip r:embed="rId2"/>
          <a:stretch>
            <a:fillRect/>
          </a:stretch>
        </p:blipFill>
        <p:spPr>
          <a:xfrm>
            <a:off x="674805" y="1043610"/>
            <a:ext cx="7892252" cy="3854962"/>
          </a:xfrm>
          <a:prstGeom prst="rect">
            <a:avLst/>
          </a:prstGeom>
        </p:spPr>
      </p:pic>
    </p:spTree>
    <p:extLst>
      <p:ext uri="{BB962C8B-B14F-4D97-AF65-F5344CB8AC3E}">
        <p14:creationId xmlns:p14="http://schemas.microsoft.com/office/powerpoint/2010/main" val="3228526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70B7D-BBB5-E64E-A613-1276695ADE07}"/>
              </a:ext>
            </a:extLst>
          </p:cNvPr>
          <p:cNvSpPr>
            <a:spLocks noGrp="1"/>
          </p:cNvSpPr>
          <p:nvPr>
            <p:ph type="title"/>
          </p:nvPr>
        </p:nvSpPr>
        <p:spPr>
          <a:xfrm>
            <a:off x="888168" y="115503"/>
            <a:ext cx="7476344" cy="592068"/>
          </a:xfrm>
        </p:spPr>
        <p:txBody>
          <a:bodyPr>
            <a:normAutofit fontScale="90000"/>
          </a:bodyPr>
          <a:lstStyle/>
          <a:p>
            <a:r>
              <a:rPr lang="en-US" sz="2625" b="1" dirty="0"/>
              <a:t>Immunization coverage</a:t>
            </a:r>
          </a:p>
        </p:txBody>
      </p:sp>
      <p:sp>
        <p:nvSpPr>
          <p:cNvPr id="3" name="Rectangle 2">
            <a:extLst>
              <a:ext uri="{FF2B5EF4-FFF2-40B4-BE49-F238E27FC236}">
                <a16:creationId xmlns:a16="http://schemas.microsoft.com/office/drawing/2014/main" id="{5151059F-B76E-4347-A92E-49673CBE6D8E}"/>
              </a:ext>
            </a:extLst>
          </p:cNvPr>
          <p:cNvSpPr/>
          <p:nvPr/>
        </p:nvSpPr>
        <p:spPr>
          <a:xfrm>
            <a:off x="394636" y="1684421"/>
            <a:ext cx="1799924" cy="2492990"/>
          </a:xfrm>
          <a:prstGeom prst="rect">
            <a:avLst/>
          </a:prstGeom>
        </p:spPr>
        <p:txBody>
          <a:bodyPr wrap="square">
            <a:spAutoFit/>
          </a:bodyPr>
          <a:lstStyle/>
          <a:p>
            <a:r>
              <a:rPr lang="en-US" sz="2000" b="1" dirty="0"/>
              <a:t>Over 93% of children (12-23 months) are protected from illness</a:t>
            </a:r>
          </a:p>
          <a:p>
            <a:endParaRPr lang="en-US" b="1" dirty="0"/>
          </a:p>
          <a:p>
            <a:endParaRPr lang="en-US" b="1" dirty="0"/>
          </a:p>
        </p:txBody>
      </p:sp>
      <p:pic>
        <p:nvPicPr>
          <p:cNvPr id="5" name="Picture 4">
            <a:extLst>
              <a:ext uri="{FF2B5EF4-FFF2-40B4-BE49-F238E27FC236}">
                <a16:creationId xmlns:a16="http://schemas.microsoft.com/office/drawing/2014/main" id="{EC4F9B7B-D532-2C41-9DB3-83D7F6C7D715}"/>
              </a:ext>
            </a:extLst>
          </p:cNvPr>
          <p:cNvPicPr>
            <a:picLocks noChangeAspect="1"/>
          </p:cNvPicPr>
          <p:nvPr/>
        </p:nvPicPr>
        <p:blipFill>
          <a:blip r:embed="rId3"/>
          <a:stretch>
            <a:fillRect/>
          </a:stretch>
        </p:blipFill>
        <p:spPr>
          <a:xfrm>
            <a:off x="2231129" y="1110343"/>
            <a:ext cx="6756806" cy="3553118"/>
          </a:xfrm>
          <a:prstGeom prst="rect">
            <a:avLst/>
          </a:prstGeom>
        </p:spPr>
      </p:pic>
    </p:spTree>
    <p:extLst>
      <p:ext uri="{BB962C8B-B14F-4D97-AF65-F5344CB8AC3E}">
        <p14:creationId xmlns:p14="http://schemas.microsoft.com/office/powerpoint/2010/main" val="98072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01DDA-C99E-C14C-803C-830C5EB62E47}"/>
              </a:ext>
            </a:extLst>
          </p:cNvPr>
          <p:cNvSpPr>
            <a:spLocks noGrp="1"/>
          </p:cNvSpPr>
          <p:nvPr>
            <p:ph type="title"/>
          </p:nvPr>
        </p:nvSpPr>
        <p:spPr>
          <a:xfrm>
            <a:off x="1016000" y="114300"/>
            <a:ext cx="7239000" cy="658587"/>
          </a:xfrm>
        </p:spPr>
        <p:txBody>
          <a:bodyPr>
            <a:noAutofit/>
          </a:bodyPr>
          <a:lstStyle/>
          <a:p>
            <a:r>
              <a:rPr lang="en-US" sz="2400" b="1" dirty="0"/>
              <a:t>Births at health facilities</a:t>
            </a:r>
            <a:endParaRPr lang="en-US" sz="2400" dirty="0"/>
          </a:p>
        </p:txBody>
      </p:sp>
      <p:pic>
        <p:nvPicPr>
          <p:cNvPr id="4" name="Content Placeholder 3">
            <a:extLst>
              <a:ext uri="{FF2B5EF4-FFF2-40B4-BE49-F238E27FC236}">
                <a16:creationId xmlns:a16="http://schemas.microsoft.com/office/drawing/2014/main" id="{04DF1830-7A97-C744-8F6C-967711EA848C}"/>
              </a:ext>
            </a:extLst>
          </p:cNvPr>
          <p:cNvPicPr>
            <a:picLocks noGrp="1" noChangeAspect="1"/>
          </p:cNvPicPr>
          <p:nvPr>
            <p:ph idx="1"/>
          </p:nvPr>
        </p:nvPicPr>
        <p:blipFill>
          <a:blip r:embed="rId2"/>
          <a:stretch>
            <a:fillRect/>
          </a:stretch>
        </p:blipFill>
        <p:spPr>
          <a:xfrm>
            <a:off x="827314" y="1000838"/>
            <a:ext cx="7630886" cy="4032374"/>
          </a:xfrm>
          <a:prstGeom prst="rect">
            <a:avLst/>
          </a:prstGeom>
        </p:spPr>
      </p:pic>
    </p:spTree>
    <p:extLst>
      <p:ext uri="{BB962C8B-B14F-4D97-AF65-F5344CB8AC3E}">
        <p14:creationId xmlns:p14="http://schemas.microsoft.com/office/powerpoint/2010/main" val="3945793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BFCF68-8FA5-EF43-A938-212A126F4EA4}"/>
              </a:ext>
            </a:extLst>
          </p:cNvPr>
          <p:cNvPicPr>
            <a:picLocks noChangeAspect="1"/>
          </p:cNvPicPr>
          <p:nvPr/>
        </p:nvPicPr>
        <p:blipFill>
          <a:blip r:embed="rId2"/>
          <a:stretch>
            <a:fillRect/>
          </a:stretch>
        </p:blipFill>
        <p:spPr>
          <a:xfrm>
            <a:off x="558265" y="937815"/>
            <a:ext cx="4726004" cy="3783582"/>
          </a:xfrm>
          <a:prstGeom prst="rect">
            <a:avLst/>
          </a:prstGeom>
        </p:spPr>
      </p:pic>
      <p:pic>
        <p:nvPicPr>
          <p:cNvPr id="3" name="Picture 2">
            <a:extLst>
              <a:ext uri="{FF2B5EF4-FFF2-40B4-BE49-F238E27FC236}">
                <a16:creationId xmlns:a16="http://schemas.microsoft.com/office/drawing/2014/main" id="{8C733C8F-B4C1-C742-9FC5-18E0D3885070}"/>
              </a:ext>
            </a:extLst>
          </p:cNvPr>
          <p:cNvPicPr>
            <a:picLocks noChangeAspect="1"/>
          </p:cNvPicPr>
          <p:nvPr/>
        </p:nvPicPr>
        <p:blipFill>
          <a:blip r:embed="rId3"/>
          <a:stretch>
            <a:fillRect/>
          </a:stretch>
        </p:blipFill>
        <p:spPr>
          <a:xfrm>
            <a:off x="5527023" y="1154432"/>
            <a:ext cx="3253600" cy="2160123"/>
          </a:xfrm>
          <a:prstGeom prst="rect">
            <a:avLst/>
          </a:prstGeom>
        </p:spPr>
      </p:pic>
      <p:sp>
        <p:nvSpPr>
          <p:cNvPr id="8" name="Title 1">
            <a:extLst>
              <a:ext uri="{FF2B5EF4-FFF2-40B4-BE49-F238E27FC236}">
                <a16:creationId xmlns:a16="http://schemas.microsoft.com/office/drawing/2014/main" id="{1C2449A2-72BA-C444-88E1-2BE15D63DF63}"/>
              </a:ext>
            </a:extLst>
          </p:cNvPr>
          <p:cNvSpPr txBox="1">
            <a:spLocks/>
          </p:cNvSpPr>
          <p:nvPr/>
        </p:nvSpPr>
        <p:spPr>
          <a:xfrm>
            <a:off x="558265" y="131088"/>
            <a:ext cx="8222358" cy="555172"/>
          </a:xfrm>
          <a:prstGeom prst="rect">
            <a:avLst/>
          </a:prstGeom>
        </p:spPr>
        <p:txBody>
          <a:bodyPr>
            <a:noAutofit/>
          </a:bodyPr>
          <a:lst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a:lstStyle>
          <a:p>
            <a:r>
              <a:rPr lang="en-US" sz="2000" b="1" dirty="0"/>
              <a:t>A journey towards the sustainable development goals (SDGs)</a:t>
            </a:r>
            <a:endParaRPr lang="en-US" sz="2000" dirty="0"/>
          </a:p>
        </p:txBody>
      </p:sp>
      <p:sp>
        <p:nvSpPr>
          <p:cNvPr id="12" name="TextBox 11">
            <a:extLst>
              <a:ext uri="{FF2B5EF4-FFF2-40B4-BE49-F238E27FC236}">
                <a16:creationId xmlns:a16="http://schemas.microsoft.com/office/drawing/2014/main" id="{C86B3522-AAC7-FD4E-9492-7912AE271060}"/>
              </a:ext>
            </a:extLst>
          </p:cNvPr>
          <p:cNvSpPr txBox="1"/>
          <p:nvPr/>
        </p:nvSpPr>
        <p:spPr>
          <a:xfrm>
            <a:off x="5527023" y="3782728"/>
            <a:ext cx="3253600" cy="923330"/>
          </a:xfrm>
          <a:prstGeom prst="rect">
            <a:avLst/>
          </a:prstGeom>
          <a:noFill/>
        </p:spPr>
        <p:txBody>
          <a:bodyPr wrap="square" rtlCol="0">
            <a:spAutoFit/>
          </a:bodyPr>
          <a:lstStyle/>
          <a:p>
            <a:r>
              <a:rPr lang="en-US" b="1" i="1" dirty="0"/>
              <a:t>Achievement of the SDGs will require innovative strategies and PPP is the way to go</a:t>
            </a:r>
          </a:p>
        </p:txBody>
      </p:sp>
    </p:spTree>
    <p:extLst>
      <p:ext uri="{BB962C8B-B14F-4D97-AF65-F5344CB8AC3E}">
        <p14:creationId xmlns:p14="http://schemas.microsoft.com/office/powerpoint/2010/main" val="3718064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57D27-1966-0C47-98CF-A57569587520}"/>
              </a:ext>
            </a:extLst>
          </p:cNvPr>
          <p:cNvSpPr>
            <a:spLocks noGrp="1"/>
          </p:cNvSpPr>
          <p:nvPr>
            <p:ph type="title"/>
          </p:nvPr>
        </p:nvSpPr>
        <p:spPr>
          <a:xfrm>
            <a:off x="279133" y="105878"/>
            <a:ext cx="8489481" cy="710551"/>
          </a:xfrm>
        </p:spPr>
        <p:txBody>
          <a:bodyPr>
            <a:noAutofit/>
          </a:bodyPr>
          <a:lstStyle/>
          <a:p>
            <a:r>
              <a:rPr lang="en-US" sz="2000" b="1" dirty="0"/>
              <a:t>The law governing Public-Private Partnerships (PPP) in </a:t>
            </a:r>
            <a:r>
              <a:rPr lang="en-US" sz="2000" b="1" dirty="0" err="1"/>
              <a:t>rwanda</a:t>
            </a:r>
            <a:endParaRPr lang="en-US" sz="2000" b="1" dirty="0"/>
          </a:p>
        </p:txBody>
      </p:sp>
      <p:sp>
        <p:nvSpPr>
          <p:cNvPr id="3" name="Content Placeholder 2">
            <a:extLst>
              <a:ext uri="{FF2B5EF4-FFF2-40B4-BE49-F238E27FC236}">
                <a16:creationId xmlns:a16="http://schemas.microsoft.com/office/drawing/2014/main" id="{C0D5FDC1-5733-D645-B64C-F08F06183739}"/>
              </a:ext>
            </a:extLst>
          </p:cNvPr>
          <p:cNvSpPr>
            <a:spLocks noGrp="1"/>
          </p:cNvSpPr>
          <p:nvPr>
            <p:ph idx="1"/>
          </p:nvPr>
        </p:nvSpPr>
        <p:spPr>
          <a:xfrm>
            <a:off x="279133" y="914400"/>
            <a:ext cx="8614610" cy="4114800"/>
          </a:xfrm>
        </p:spPr>
        <p:txBody>
          <a:bodyPr>
            <a:normAutofit/>
          </a:bodyPr>
          <a:lstStyle/>
          <a:p>
            <a:r>
              <a:rPr lang="en-US" sz="1600" dirty="0"/>
              <a:t>Law No. 14/2016 governing PPP in Rwanda.</a:t>
            </a:r>
          </a:p>
          <a:p>
            <a:pPr lvl="4"/>
            <a:r>
              <a:rPr lang="en-US" sz="1600" b="1" dirty="0"/>
              <a:t>Solicited :  </a:t>
            </a:r>
            <a:r>
              <a:rPr lang="en-US" sz="1600" dirty="0"/>
              <a:t>An expressed need of the contracting Authority  (i.e. government) to potential partners.</a:t>
            </a:r>
          </a:p>
          <a:p>
            <a:pPr lvl="4"/>
            <a:r>
              <a:rPr lang="en-US" sz="1600" b="1" dirty="0"/>
              <a:t>Unsolicited:  </a:t>
            </a:r>
            <a:r>
              <a:rPr lang="en-US" sz="1600" dirty="0"/>
              <a:t>A PPP project not in response to an expressed request for proposals.</a:t>
            </a:r>
          </a:p>
          <a:p>
            <a:pPr marL="0" indent="0">
              <a:buNone/>
            </a:pPr>
            <a:endParaRPr lang="en-US" sz="1600" b="1" dirty="0"/>
          </a:p>
          <a:p>
            <a:pPr marL="0" indent="0">
              <a:buNone/>
            </a:pPr>
            <a:r>
              <a:rPr lang="en-US" sz="1600" b="1" dirty="0"/>
              <a:t>Various  PPP types as per the Law:</a:t>
            </a:r>
          </a:p>
          <a:p>
            <a:r>
              <a:rPr lang="en-US" sz="1600" dirty="0"/>
              <a:t>A contracting Authority awards a partner the right to manage and perform specific services.</a:t>
            </a:r>
          </a:p>
          <a:p>
            <a:r>
              <a:rPr lang="en-US" sz="1600" dirty="0"/>
              <a:t>“Build-Operate-Own”:  A partner designs, constructs, owns and operates an infrastructure facility/asset to provide services.</a:t>
            </a:r>
          </a:p>
          <a:p>
            <a:r>
              <a:rPr lang="en-US" sz="1600" dirty="0"/>
              <a:t>Build-Operate-Transfer”:  A partner finances, designs, constructs an infrastructure facility to provide services for an agreed time period after which a transfer is made to the government.</a:t>
            </a:r>
          </a:p>
          <a:p>
            <a:r>
              <a:rPr lang="en-US" sz="1600" dirty="0"/>
              <a:t>Lease-Operate-Develop”: A contracting Authority grants a Partner a lease to operate and develop an existing infrastructure facility or other asset for an agreed time.</a:t>
            </a:r>
          </a:p>
        </p:txBody>
      </p:sp>
    </p:spTree>
    <p:extLst>
      <p:ext uri="{BB962C8B-B14F-4D97-AF65-F5344CB8AC3E}">
        <p14:creationId xmlns:p14="http://schemas.microsoft.com/office/powerpoint/2010/main" val="2664396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D81E-5E86-8D4F-84BB-D4DD0DCCEBA9}"/>
              </a:ext>
            </a:extLst>
          </p:cNvPr>
          <p:cNvSpPr>
            <a:spLocks noGrp="1"/>
          </p:cNvSpPr>
          <p:nvPr>
            <p:ph type="title"/>
          </p:nvPr>
        </p:nvSpPr>
        <p:spPr>
          <a:xfrm>
            <a:off x="764498" y="1"/>
            <a:ext cx="8124859" cy="779646"/>
          </a:xfrm>
        </p:spPr>
        <p:txBody>
          <a:bodyPr>
            <a:noAutofit/>
          </a:bodyPr>
          <a:lstStyle/>
          <a:p>
            <a:r>
              <a:rPr lang="en-US" sz="2400" b="1" dirty="0"/>
              <a:t>Decentralizing of health services as key</a:t>
            </a:r>
          </a:p>
        </p:txBody>
      </p:sp>
      <p:sp>
        <p:nvSpPr>
          <p:cNvPr id="3" name="Content Placeholder 2">
            <a:extLst>
              <a:ext uri="{FF2B5EF4-FFF2-40B4-BE49-F238E27FC236}">
                <a16:creationId xmlns:a16="http://schemas.microsoft.com/office/drawing/2014/main" id="{1A4D8DD1-3FA4-434A-86AA-D0C5C994336B}"/>
              </a:ext>
            </a:extLst>
          </p:cNvPr>
          <p:cNvSpPr>
            <a:spLocks noGrp="1"/>
          </p:cNvSpPr>
          <p:nvPr>
            <p:ph idx="1"/>
          </p:nvPr>
        </p:nvSpPr>
        <p:spPr>
          <a:xfrm>
            <a:off x="481263" y="943675"/>
            <a:ext cx="4206240" cy="3955584"/>
          </a:xfrm>
        </p:spPr>
        <p:txBody>
          <a:bodyPr>
            <a:normAutofit/>
          </a:bodyPr>
          <a:lstStyle/>
          <a:p>
            <a:pPr>
              <a:lnSpc>
                <a:spcPct val="150000"/>
              </a:lnSpc>
            </a:pPr>
            <a:r>
              <a:rPr lang="en-US" sz="2000" dirty="0"/>
              <a:t>In 2018, Rwanda created the </a:t>
            </a:r>
            <a:r>
              <a:rPr lang="en-US" sz="2000" b="1" u="sng" dirty="0"/>
              <a:t>Health Post</a:t>
            </a:r>
            <a:r>
              <a:rPr lang="en-US" sz="2000" dirty="0"/>
              <a:t>, a new, nurse-led facility for further decentralization of services to the cell level. </a:t>
            </a:r>
          </a:p>
          <a:p>
            <a:pPr>
              <a:lnSpc>
                <a:spcPct val="150000"/>
              </a:lnSpc>
            </a:pPr>
            <a:r>
              <a:rPr lang="en-US" sz="2000" dirty="0"/>
              <a:t>Between 5000-7000 people targeted</a:t>
            </a:r>
          </a:p>
          <a:p>
            <a:pPr>
              <a:lnSpc>
                <a:spcPct val="150000"/>
              </a:lnSpc>
            </a:pPr>
            <a:r>
              <a:rPr lang="en-US" sz="2000" dirty="0"/>
              <a:t>To reach citizens that still work over 60 minutes from Health Centers</a:t>
            </a:r>
          </a:p>
          <a:p>
            <a:pPr>
              <a:lnSpc>
                <a:spcPct val="150000"/>
              </a:lnSpc>
            </a:pPr>
            <a:endParaRPr lang="en-US" sz="1800" dirty="0"/>
          </a:p>
          <a:p>
            <a:pPr marL="0" indent="0">
              <a:lnSpc>
                <a:spcPct val="150000"/>
              </a:lnSpc>
              <a:buNone/>
            </a:pPr>
            <a:endParaRPr lang="en-US" sz="1500" dirty="0"/>
          </a:p>
        </p:txBody>
      </p:sp>
      <p:pic>
        <p:nvPicPr>
          <p:cNvPr id="5" name="Picture 4">
            <a:extLst>
              <a:ext uri="{FF2B5EF4-FFF2-40B4-BE49-F238E27FC236}">
                <a16:creationId xmlns:a16="http://schemas.microsoft.com/office/drawing/2014/main" id="{08AAFE37-174C-9943-93DD-001A3A2AB8C3}"/>
              </a:ext>
            </a:extLst>
          </p:cNvPr>
          <p:cNvPicPr>
            <a:picLocks noChangeAspect="1"/>
          </p:cNvPicPr>
          <p:nvPr/>
        </p:nvPicPr>
        <p:blipFill>
          <a:blip r:embed="rId3"/>
          <a:stretch>
            <a:fillRect/>
          </a:stretch>
        </p:blipFill>
        <p:spPr>
          <a:xfrm>
            <a:off x="5471961" y="943675"/>
            <a:ext cx="2868755" cy="1904137"/>
          </a:xfrm>
          <a:prstGeom prst="rect">
            <a:avLst/>
          </a:prstGeom>
        </p:spPr>
      </p:pic>
      <p:pic>
        <p:nvPicPr>
          <p:cNvPr id="7" name="Content Placeholder 3">
            <a:extLst>
              <a:ext uri="{FF2B5EF4-FFF2-40B4-BE49-F238E27FC236}">
                <a16:creationId xmlns:a16="http://schemas.microsoft.com/office/drawing/2014/main" id="{07BAE11E-3CF8-AE4C-A6B6-CCF9E6DD1ADE}"/>
              </a:ext>
            </a:extLst>
          </p:cNvPr>
          <p:cNvPicPr>
            <a:picLocks noChangeAspect="1"/>
          </p:cNvPicPr>
          <p:nvPr/>
        </p:nvPicPr>
        <p:blipFill>
          <a:blip r:embed="rId4"/>
          <a:stretch>
            <a:fillRect/>
          </a:stretch>
        </p:blipFill>
        <p:spPr>
          <a:xfrm>
            <a:off x="5471961" y="2957782"/>
            <a:ext cx="2868755" cy="2185718"/>
          </a:xfrm>
          <a:prstGeom prst="rect">
            <a:avLst/>
          </a:prstGeom>
        </p:spPr>
      </p:pic>
    </p:spTree>
    <p:extLst>
      <p:ext uri="{BB962C8B-B14F-4D97-AF65-F5344CB8AC3E}">
        <p14:creationId xmlns:p14="http://schemas.microsoft.com/office/powerpoint/2010/main" val="2502462928"/>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10141</TotalTime>
  <Words>823</Words>
  <Application>Microsoft Office PowerPoint</Application>
  <PresentationFormat>On-screen Show (16:9)</PresentationFormat>
  <Paragraphs>84</Paragraphs>
  <Slides>15</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Gill Sans MT</vt:lpstr>
      <vt:lpstr>Times New Roman</vt:lpstr>
      <vt:lpstr>Verdana</vt:lpstr>
      <vt:lpstr>Wingdings</vt:lpstr>
      <vt:lpstr>Parcel</vt:lpstr>
      <vt:lpstr>Public-Private Partnerships in Rwanda: establishment of health posts and Lessons learnt</vt:lpstr>
      <vt:lpstr>Rwanda referral health system</vt:lpstr>
      <vt:lpstr>The Rwandan Context:  A decade of advancements</vt:lpstr>
      <vt:lpstr>Infant and under five mortality</vt:lpstr>
      <vt:lpstr>Immunization coverage</vt:lpstr>
      <vt:lpstr>Births at health facilities</vt:lpstr>
      <vt:lpstr>PowerPoint Presentation</vt:lpstr>
      <vt:lpstr>The law governing Public-Private Partnerships (PPP) in rwanda</vt:lpstr>
      <vt:lpstr>Decentralizing of health services as key</vt:lpstr>
      <vt:lpstr>Health Posts-  furthest decentralized health facilities</vt:lpstr>
      <vt:lpstr>a Public Health Post and a Public-Private Partnership (PPP) Health Post</vt:lpstr>
      <vt:lpstr>PowerPoint Presentation</vt:lpstr>
      <vt:lpstr>Success stories</vt:lpstr>
      <vt:lpstr>Financial Sustainability through Private-Public Partnerships</vt:lpstr>
      <vt:lpstr>THANK YOU </vt:lpstr>
    </vt:vector>
  </TitlesOfParts>
  <Company>RBC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MALARIA ELIMINATION IN RWANDA  Social and behavioral Aspects</dc:title>
  <dc:creator>Chantal Chantal</dc:creator>
  <cp:lastModifiedBy>zaid zaid</cp:lastModifiedBy>
  <cp:revision>619</cp:revision>
  <cp:lastPrinted>2019-03-27T18:14:53Z</cp:lastPrinted>
  <dcterms:created xsi:type="dcterms:W3CDTF">2016-03-16T06:59:35Z</dcterms:created>
  <dcterms:modified xsi:type="dcterms:W3CDTF">2019-04-11T09:18:31Z</dcterms:modified>
</cp:coreProperties>
</file>