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2" r:id="rId9"/>
    <p:sldId id="268" r:id="rId10"/>
    <p:sldId id="270" r:id="rId11"/>
    <p:sldId id="271" r:id="rId12"/>
    <p:sldId id="269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EAH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9%20Content\Abstracts%202019\7th%20EA%20Scientific%20Conference\EAH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EAHS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9%20Content\Abstracts%202019\7th%20EA%20Scientific%20Conference\EAHS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>
                <a:latin typeface="Century Gothic" panose="020B0502020202020204" pitchFamily="34" charset="0"/>
              </a:rPr>
              <a:t>Classification By Platform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8242913181851826E-2"/>
                  <c:y val="-6.6388563131736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73340241284881E-2"/>
                  <c:y val="1.8179762104205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175476067119909E-2"/>
                  <c:y val="-1.28955157201094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Sheet1!$A$18:$C$18</c:f>
              <c:strCache>
                <c:ptCount val="3"/>
                <c:pt idx="0">
                  <c:v>Voice calls</c:v>
                </c:pt>
                <c:pt idx="1">
                  <c:v>WhatsApp chats</c:v>
                </c:pt>
                <c:pt idx="2">
                  <c:v>Facebook chats</c:v>
                </c:pt>
              </c:strCache>
            </c:strRef>
          </c:cat>
          <c:val>
            <c:numRef>
              <c:f>Sheet1!$A$19:$C$19</c:f>
              <c:numCache>
                <c:formatCode>0.00%</c:formatCode>
                <c:ptCount val="3"/>
                <c:pt idx="0">
                  <c:v>0.92700000000000005</c:v>
                </c:pt>
                <c:pt idx="1">
                  <c:v>5.8000000000000003E-2</c:v>
                </c:pt>
                <c:pt idx="2">
                  <c:v>1.4999999999999999E-2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>
                <a:latin typeface="Century Gothic" panose="020B0502020202020204" pitchFamily="34" charset="0"/>
              </a:rPr>
              <a:t>Classification </a:t>
            </a:r>
            <a:r>
              <a:rPr lang="en-GB" sz="1600" baseline="0">
                <a:latin typeface="Century Gothic" panose="020B0502020202020204" pitchFamily="34" charset="0"/>
              </a:rPr>
              <a:t>of Health Workers That Utilised TMCG Digital Health Platforms </a:t>
            </a:r>
            <a:endParaRPr lang="en-GB" sz="1600">
              <a:latin typeface="Century Gothic" panose="020B0502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Sheet1!$A$2:$D$2</c:f>
              <c:strCache>
                <c:ptCount val="4"/>
                <c:pt idx="0">
                  <c:v>Clinical Officers</c:v>
                </c:pt>
                <c:pt idx="1">
                  <c:v>Nurses</c:v>
                </c:pt>
                <c:pt idx="2">
                  <c:v>Medical interns</c:v>
                </c:pt>
                <c:pt idx="3">
                  <c:v>Medical oficers</c:v>
                </c:pt>
              </c:strCache>
            </c:strRef>
          </c:cat>
          <c:val>
            <c:numRef>
              <c:f>Sheet1!$A$3:$D$3</c:f>
              <c:numCache>
                <c:formatCode>0%</c:formatCode>
                <c:ptCount val="4"/>
                <c:pt idx="0" formatCode="0.0%">
                  <c:v>0.44800000000000001</c:v>
                </c:pt>
                <c:pt idx="1">
                  <c:v>0.32</c:v>
                </c:pt>
                <c:pt idx="2" formatCode="0.0%">
                  <c:v>0.20799999999999999</c:v>
                </c:pt>
                <c:pt idx="3" formatCode="0.0%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86264"/>
        <c:axId val="173687440"/>
      </c:barChart>
      <c:catAx>
        <c:axId val="17368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3687440"/>
        <c:crosses val="autoZero"/>
        <c:auto val="1"/>
        <c:lblAlgn val="ctr"/>
        <c:lblOffset val="100"/>
        <c:noMultiLvlLbl val="0"/>
      </c:catAx>
      <c:valAx>
        <c:axId val="1736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Categorisation</a:t>
            </a:r>
            <a:r>
              <a:rPr lang="en-GB" sz="2400" baseline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 By Service Offered</a:t>
            </a:r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299104"/>
        <c:axId val="224300672"/>
      </c:barChart>
      <c:catAx>
        <c:axId val="2242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24300672"/>
        <c:crosses val="autoZero"/>
        <c:auto val="1"/>
        <c:lblAlgn val="ctr"/>
        <c:lblOffset val="100"/>
        <c:noMultiLvlLbl val="0"/>
      </c:catAx>
      <c:valAx>
        <c:axId val="224300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242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2400"/>
              <a:t>Categorisation By Service Offered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78073530422513"/>
          <c:y val="0.22219806685245003"/>
          <c:w val="0.73914581145642855"/>
          <c:h val="0.387468072472680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Sheet1!$A$34:$D$34</c:f>
              <c:strCache>
                <c:ptCount val="4"/>
                <c:pt idx="0">
                  <c:v>Referral and Linkage</c:v>
                </c:pt>
                <c:pt idx="1">
                  <c:v>CME conference call sessions</c:v>
                </c:pt>
                <c:pt idx="2">
                  <c:v>Second Opinion on Case Management</c:v>
                </c:pt>
                <c:pt idx="3">
                  <c:v>Emergency care</c:v>
                </c:pt>
              </c:strCache>
            </c:strRef>
          </c:cat>
          <c:val>
            <c:numRef>
              <c:f>Sheet1!$A$35:$D$35</c:f>
              <c:numCache>
                <c:formatCode>0.0%</c:formatCode>
                <c:ptCount val="4"/>
                <c:pt idx="0">
                  <c:v>0.32700000000000001</c:v>
                </c:pt>
                <c:pt idx="1">
                  <c:v>0.29599999999999999</c:v>
                </c:pt>
                <c:pt idx="2">
                  <c:v>0.27700000000000002</c:v>
                </c:pt>
                <c:pt idx="3">
                  <c:v>0.1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301064"/>
        <c:axId val="224299496"/>
      </c:barChart>
      <c:catAx>
        <c:axId val="22430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24299496"/>
        <c:crosses val="autoZero"/>
        <c:auto val="1"/>
        <c:lblAlgn val="ctr"/>
        <c:lblOffset val="100"/>
        <c:noMultiLvlLbl val="0"/>
      </c:catAx>
      <c:valAx>
        <c:axId val="22429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2430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8EF52-FBE2-4B15-AD80-8AFD85B3318C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DF0C4-39F5-4777-8996-29F0D8D39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0C4-39F5-4777-8996-29F0D8D396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80959" y="6190488"/>
            <a:ext cx="1267968" cy="591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504" y="173228"/>
            <a:ext cx="6912990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85164"/>
            <a:ext cx="8986520" cy="357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173228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CONCLUSION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3999" cy="2112566"/>
          </a:xfrm>
        </p:spPr>
        <p:txBody>
          <a:bodyPr/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Digital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health platforms provide a feasible portal for remote access to CME sessions and consultation on case management for low cadre health workers.  </a:t>
            </a:r>
          </a:p>
        </p:txBody>
      </p:sp>
    </p:spTree>
    <p:extLst>
      <p:ext uri="{BB962C8B-B14F-4D97-AF65-F5344CB8AC3E}">
        <p14:creationId xmlns:p14="http://schemas.microsoft.com/office/powerpoint/2010/main" val="6953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173228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ACKNOWLEDGEMENT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</a:rPr>
              <a:t> THE MEDICAL CONCIERGE GROUP (TMCG) UGANDA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Century Gothic" panose="020B0502020202020204" pitchFamily="34" charset="0"/>
              </a:rPr>
              <a:t>        Management 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       Staff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</a:rPr>
              <a:t> USAID HIV/AIDS / HEALTH INITIATIVES IN WORK PLACE ACTIVITY (HIWA</a:t>
            </a:r>
            <a:r>
              <a:rPr lang="en-GB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HIWA CONSORTIUM PARTNERS (TASO, UHMG, RTI, ECOTRUST)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WORLD VISION </a:t>
            </a:r>
            <a:r>
              <a:rPr lang="en-GB" sz="2400" dirty="0" smtClean="0">
                <a:latin typeface="Century Gothic" panose="020B0502020202020204" pitchFamily="34" charset="0"/>
              </a:rPr>
              <a:t>UGANDA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 WORLD VISION USA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0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173228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END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9" y="1185164"/>
            <a:ext cx="8986520" cy="2739211"/>
          </a:xfrm>
        </p:spPr>
        <p:txBody>
          <a:bodyPr/>
          <a:lstStyle/>
          <a:p>
            <a:pPr algn="ctr"/>
            <a:r>
              <a:rPr lang="en-GB" dirty="0" smtClean="0"/>
              <a:t> </a:t>
            </a:r>
          </a:p>
          <a:p>
            <a:pPr algn="ctr"/>
            <a:endParaRPr lang="en-GB" sz="3200" dirty="0"/>
          </a:p>
          <a:p>
            <a:pPr algn="ctr"/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endParaRPr lang="en-GB" sz="3200" dirty="0" smtClean="0"/>
          </a:p>
          <a:p>
            <a:pPr algn="ctr"/>
            <a:r>
              <a:rPr lang="en-GB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THANK YOU</a:t>
            </a:r>
            <a:endParaRPr lang="en-GB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386076"/>
            <a:ext cx="9144000" cy="4190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2570" algn="ctr">
              <a:lnSpc>
                <a:spcPct val="117500"/>
              </a:lnSpc>
              <a:spcBef>
                <a:spcPts val="100"/>
              </a:spcBef>
            </a:pPr>
            <a:r>
              <a:rPr lang="en-GB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DIGITAL HEALTH PLATFORMS FOR CONTINUOUS MEDICAL EDUCATION (CME) AND PATIENT CASE MANAGEMENT AMONG LOW CADRE HEALTH WORKERS IN UGANDA; </a:t>
            </a:r>
            <a:endParaRPr lang="en-GB" sz="24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700" marR="5080" indent="242570" algn="ctr">
              <a:lnSpc>
                <a:spcPct val="117500"/>
              </a:lnSpc>
              <a:spcBef>
                <a:spcPts val="100"/>
              </a:spcBef>
            </a:pPr>
            <a:r>
              <a:rPr lang="en-GB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RETROSPECTIVE REVIEW </a:t>
            </a:r>
            <a:r>
              <a:rPr lang="en-GB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ANALYSIS</a:t>
            </a:r>
            <a:r>
              <a:rPr sz="2400" b="1" spc="-4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b="1" dirty="0">
              <a:latin typeface="Century Gothic" panose="020B0502020202020204" pitchFamily="34" charset="0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entury Gothic" panose="020B0502020202020204" pitchFamily="34" charset="0"/>
                <a:cs typeface="Times New Roman"/>
              </a:rPr>
              <a:t>BY</a:t>
            </a:r>
            <a:endParaRPr sz="2400" b="1" dirty="0">
              <a:latin typeface="Century Gothic" panose="020B0502020202020204" pitchFamily="34" charset="0"/>
              <a:cs typeface="Times New Roman"/>
            </a:endParaRPr>
          </a:p>
          <a:p>
            <a:pPr marR="8890" algn="ctr">
              <a:lnSpc>
                <a:spcPct val="100000"/>
              </a:lnSpc>
            </a:pPr>
            <a:r>
              <a:rPr sz="2400" b="1" spc="-5" dirty="0" smtClean="0">
                <a:latin typeface="Century Gothic" panose="020B0502020202020204" pitchFamily="34" charset="0"/>
                <a:cs typeface="Times New Roman"/>
              </a:rPr>
              <a:t>J</a:t>
            </a:r>
            <a:r>
              <a:rPr lang="en-GB" sz="2400" b="1" spc="-5" dirty="0" smtClean="0">
                <a:latin typeface="Century Gothic" panose="020B0502020202020204" pitchFamily="34" charset="0"/>
                <a:cs typeface="Times New Roman"/>
              </a:rPr>
              <a:t>OSEPH SSEBWANA</a:t>
            </a:r>
            <a:endParaRPr lang="en-GB" sz="2400" b="1" spc="-5" dirty="0">
              <a:latin typeface="Century Gothic" panose="020B0502020202020204" pitchFamily="34" charset="0"/>
              <a:cs typeface="Times New Roman"/>
            </a:endParaRPr>
          </a:p>
          <a:p>
            <a:pPr marR="8890" algn="ctr">
              <a:lnSpc>
                <a:spcPct val="100000"/>
              </a:lnSpc>
            </a:pPr>
            <a:endParaRPr sz="2400" b="1" dirty="0">
              <a:latin typeface="Century Gothic" panose="020B0502020202020204" pitchFamily="34" charset="0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500"/>
              </a:spcBef>
            </a:pPr>
            <a:r>
              <a:rPr lang="en-GB" sz="2400" b="1" spc="-25" dirty="0" smtClean="0">
                <a:latin typeface="Century Gothic" panose="020B0502020202020204" pitchFamily="34" charset="0"/>
                <a:cs typeface="Times New Roman"/>
              </a:rPr>
              <a:t>DIGITAL HEALTH ADVISOR</a:t>
            </a:r>
            <a:r>
              <a:rPr sz="2400" b="1" spc="-5" dirty="0" smtClean="0">
                <a:latin typeface="Century Gothic" panose="020B0502020202020204" pitchFamily="34" charset="0"/>
                <a:cs typeface="Times New Roman"/>
              </a:rPr>
              <a:t>.</a:t>
            </a:r>
            <a:endParaRPr sz="2400" b="1" dirty="0">
              <a:latin typeface="Century Gothic" panose="020B0502020202020204" pitchFamily="34" charset="0"/>
              <a:cs typeface="Times New Roman"/>
            </a:endParaRPr>
          </a:p>
          <a:p>
            <a:pPr marR="8890" algn="ctr">
              <a:lnSpc>
                <a:spcPct val="100000"/>
              </a:lnSpc>
              <a:spcBef>
                <a:spcPts val="50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861774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7</a:t>
            </a:r>
            <a:r>
              <a:rPr lang="en-GB" baseline="30000" dirty="0" smtClean="0">
                <a:latin typeface="Century Gothic" panose="020B0502020202020204" pitchFamily="34" charset="0"/>
              </a:rPr>
              <a:t>TH</a:t>
            </a:r>
            <a:r>
              <a:rPr lang="en-GB" dirty="0" smtClean="0">
                <a:latin typeface="Century Gothic" panose="020B0502020202020204" pitchFamily="34" charset="0"/>
              </a:rPr>
              <a:t> EAST AFRICA HEALTH &amp; SCIENTIFIC         CONFERENCE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3999" cy="3841368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65123"/>
            <a:ext cx="4735829" cy="6427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marR="5080" indent="-238125">
              <a:lnSpc>
                <a:spcPct val="150000"/>
              </a:lnSpc>
              <a:spcBef>
                <a:spcPts val="100"/>
              </a:spcBef>
              <a:buClr>
                <a:srgbClr val="ED1C24"/>
              </a:buClr>
              <a:buFont typeface="Wingdings"/>
              <a:buChar char=""/>
              <a:tabLst>
                <a:tab pos="36068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 </a:t>
            </a:r>
            <a:r>
              <a:rPr lang="en-GB" sz="2400" spc="-5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Digital </a:t>
            </a:r>
            <a:r>
              <a:rPr sz="2400" spc="-5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health </a:t>
            </a:r>
            <a:r>
              <a:rPr sz="2400" spc="-5" dirty="0">
                <a:latin typeface="Century Gothic" panose="020B0502020202020204" pitchFamily="34" charset="0"/>
                <a:cs typeface="Times New Roman" panose="02020603050405020304" pitchFamily="18" charset="0"/>
              </a:rPr>
              <a:t>involves provision </a:t>
            </a:r>
            <a:r>
              <a:rPr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 </a:t>
            </a:r>
            <a:r>
              <a:rPr sz="2400" spc="-5" dirty="0">
                <a:latin typeface="Century Gothic" panose="020B0502020202020204" pitchFamily="34" charset="0"/>
                <a:cs typeface="Times New Roman" panose="02020603050405020304" pitchFamily="18" charset="0"/>
              </a:rPr>
              <a:t>health services </a:t>
            </a:r>
            <a:r>
              <a:rPr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&amp; </a:t>
            </a:r>
            <a:r>
              <a:rPr sz="2400" spc="-5" dirty="0">
                <a:latin typeface="Century Gothic" panose="020B0502020202020204" pitchFamily="34" charset="0"/>
                <a:cs typeface="Times New Roman" panose="02020603050405020304" pitchFamily="18" charset="0"/>
              </a:rPr>
              <a:t>health informatics  through </a:t>
            </a:r>
            <a:r>
              <a:rPr sz="2400" spc="-40" dirty="0">
                <a:latin typeface="Century Gothic" panose="020B0502020202020204" pitchFamily="34" charset="0"/>
                <a:cs typeface="Times New Roman" panose="02020603050405020304" pitchFamily="18" charset="0"/>
              </a:rPr>
              <a:t>ICTs.</a:t>
            </a:r>
            <a:endParaRPr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50825" marR="131445" indent="-238125">
              <a:lnSpc>
                <a:spcPct val="150000"/>
              </a:lnSpc>
              <a:spcBef>
                <a:spcPts val="505"/>
              </a:spcBef>
              <a:buClr>
                <a:srgbClr val="ED1C24"/>
              </a:buClr>
              <a:buFont typeface="Wingdings"/>
              <a:buChar char=""/>
              <a:tabLst>
                <a:tab pos="360680" algn="l"/>
              </a:tabLst>
            </a:pPr>
            <a:r>
              <a:rPr lang="en-GB" sz="2400" spc="-5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HCW: population 1.49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: 1000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50825" marR="131445" indent="-238125">
              <a:lnSpc>
                <a:spcPct val="150000"/>
              </a:lnSpc>
              <a:spcBef>
                <a:spcPts val="505"/>
              </a:spcBef>
              <a:buClr>
                <a:srgbClr val="ED1C24"/>
              </a:buClr>
              <a:buFont typeface="Wingdings"/>
              <a:buChar char=""/>
              <a:tabLst>
                <a:tab pos="360680" algn="l"/>
              </a:tabLst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WHO Recommends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2.3 :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1000</a:t>
            </a:r>
          </a:p>
          <a:p>
            <a:pPr marL="250825" marR="131445" indent="-238125">
              <a:lnSpc>
                <a:spcPct val="150000"/>
              </a:lnSpc>
              <a:spcBef>
                <a:spcPts val="505"/>
              </a:spcBef>
              <a:buClr>
                <a:srgbClr val="ED1C24"/>
              </a:buClr>
              <a:buFont typeface="Wingdings"/>
              <a:buChar char=""/>
              <a:tabLst>
                <a:tab pos="360680" algn="l"/>
              </a:tabLst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90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% of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CME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providers Kampala</a:t>
            </a:r>
          </a:p>
          <a:p>
            <a:pPr marL="250825" marR="131445" indent="-238125">
              <a:lnSpc>
                <a:spcPct val="150000"/>
              </a:lnSpc>
              <a:spcBef>
                <a:spcPts val="505"/>
              </a:spcBef>
              <a:buClr>
                <a:srgbClr val="ED1C24"/>
              </a:buClr>
              <a:buFont typeface="Wingdings"/>
              <a:buChar char=""/>
              <a:tabLst>
                <a:tab pos="360680" algn="l"/>
              </a:tabLst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Hinders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license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renewal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700" marR="131445">
              <a:lnSpc>
                <a:spcPct val="150000"/>
              </a:lnSpc>
              <a:spcBef>
                <a:spcPts val="505"/>
              </a:spcBef>
              <a:buClr>
                <a:srgbClr val="ED1C24"/>
              </a:buClr>
              <a:tabLst>
                <a:tab pos="360680" algn="l"/>
              </a:tabLst>
            </a:pPr>
            <a:endParaRPr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600" y="215899"/>
            <a:ext cx="3213887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5" name="object 5"/>
          <p:cNvSpPr/>
          <p:nvPr/>
        </p:nvSpPr>
        <p:spPr>
          <a:xfrm>
            <a:off x="5074920" y="1194816"/>
            <a:ext cx="3712464" cy="424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3977" y="5842508"/>
            <a:ext cx="37147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/>
                <a:cs typeface="Verdana"/>
              </a:rPr>
              <a:t>Source: </a:t>
            </a:r>
            <a:r>
              <a:rPr sz="1000" spc="-5" dirty="0">
                <a:latin typeface="Verdana"/>
                <a:cs typeface="Verdana"/>
              </a:rPr>
              <a:t>Classification </a:t>
            </a:r>
            <a:r>
              <a:rPr sz="1000" dirty="0">
                <a:latin typeface="Verdana"/>
                <a:cs typeface="Verdana"/>
              </a:rPr>
              <a:t>of </a:t>
            </a:r>
            <a:r>
              <a:rPr sz="1000" spc="-5" dirty="0">
                <a:latin typeface="Verdana"/>
                <a:cs typeface="Verdana"/>
              </a:rPr>
              <a:t>Digital Health </a:t>
            </a:r>
            <a:r>
              <a:rPr sz="1000" dirty="0">
                <a:latin typeface="Verdana"/>
                <a:cs typeface="Verdana"/>
              </a:rPr>
              <a:t>Interventions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v1.0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entury Gothic" panose="020B0502020202020204" pitchFamily="34" charset="0"/>
              </a:rPr>
              <a:t>M</a:t>
            </a:r>
            <a:r>
              <a:rPr dirty="0">
                <a:latin typeface="Century Gothic" panose="020B0502020202020204" pitchFamily="34" charset="0"/>
              </a:rPr>
              <a:t>ETHODOLOG</a:t>
            </a:r>
            <a:r>
              <a:rPr spc="5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3"/>
          </p:nvPr>
        </p:nvSpPr>
        <p:spPr>
          <a:xfrm>
            <a:off x="4593336" y="914400"/>
            <a:ext cx="4550664" cy="59093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TMCG medical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call centre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24/7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access to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doctors.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V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oice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calls, SMS, Facebook, Twitter, </a:t>
            </a:r>
            <a:r>
              <a:rPr lang="en-GB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WhatsApp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&amp;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video calls.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Accredited CME provider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retrospective review of CME sessions and inquiries from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HCW.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2016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May 2018.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CME Points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were awarded for participation in Video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and conference CME sessions.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Quizzes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before and after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training</a:t>
            </a:r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" y="914400"/>
            <a:ext cx="4575048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RESULTS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065259" cy="14773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328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health workers contacted TMCG from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2016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May 2018.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65725" y="1577975"/>
            <a:ext cx="3978275" cy="4525963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515556"/>
              </p:ext>
            </p:extLst>
          </p:nvPr>
        </p:nvGraphicFramePr>
        <p:xfrm>
          <a:off x="4415150" y="1828800"/>
          <a:ext cx="465010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020040"/>
              </p:ext>
            </p:extLst>
          </p:nvPr>
        </p:nvGraphicFramePr>
        <p:xfrm>
          <a:off x="0" y="2057400"/>
          <a:ext cx="464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5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152400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RESULTS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4572000" y="990600"/>
            <a:ext cx="4572000" cy="547842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Average performance before and after CME sessions was 44% and 78% respectively.</a:t>
            </a:r>
          </a:p>
          <a:p>
            <a:endParaRPr lang="en-GB" sz="20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83% of health workers (n=272) obtained required CME points for licence renewal.</a:t>
            </a:r>
          </a:p>
          <a:p>
            <a:endParaRPr lang="en-GB" sz="20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78% (n=256) had actually renewed their practice licenses by May 2018.</a:t>
            </a:r>
          </a:p>
          <a:p>
            <a:endParaRPr lang="en-GB" sz="20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All inquiries on case management were resolved and reviewed for completeness by external quality assurance team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4041984"/>
              </p:ext>
            </p:extLst>
          </p:nvPr>
        </p:nvGraphicFramePr>
        <p:xfrm>
          <a:off x="0" y="990600"/>
          <a:ext cx="44354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18323"/>
              </p:ext>
            </p:extLst>
          </p:nvPr>
        </p:nvGraphicFramePr>
        <p:xfrm>
          <a:off x="0" y="990600"/>
          <a:ext cx="44957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8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173228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DISCUSSION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8738" y="1185164"/>
            <a:ext cx="9065261" cy="397031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exponential rise in mobile phone ownership coupled with rising internet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penetration.</a:t>
            </a:r>
          </a:p>
          <a:p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Unique opportunity for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low cadre health workers to utilise TMCG digital health platform to seek CME and consultations on complicated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cases.</a:t>
            </a:r>
          </a:p>
          <a:p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Performance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trends continue to show improvement in post quizzes which indicates high levels of  knowledge retention.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7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0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DISCUSSION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3999" cy="33239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Digital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health supports real time access to health information</a:t>
            </a:r>
          </a:p>
          <a:p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Low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cadre health workers take informed decisions. </a:t>
            </a:r>
          </a:p>
          <a:p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Essential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 improving their competence and quality of patient care. </a:t>
            </a:r>
          </a:p>
        </p:txBody>
      </p:sp>
    </p:spTree>
    <p:extLst>
      <p:ext uri="{BB962C8B-B14F-4D97-AF65-F5344CB8AC3E}">
        <p14:creationId xmlns:p14="http://schemas.microsoft.com/office/powerpoint/2010/main" val="39401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04" y="173228"/>
            <a:ext cx="6912990" cy="430887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RECOMMENDATIONS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9143999" cy="4328557"/>
          </a:xfrm>
        </p:spPr>
        <p:txBody>
          <a:bodyPr/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EAC should fastrack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integration of digital health in the general health care system. </a:t>
            </a:r>
            <a:endParaRPr lang="en-GB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improve human resource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capacity. </a:t>
            </a:r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Quality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care.</a:t>
            </a:r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Access </a:t>
            </a: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health </a:t>
            </a:r>
            <a:r>
              <a:rPr lang="en-GB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services. </a:t>
            </a:r>
            <a:endParaRPr lang="en-GB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89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461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Times New Roman</vt:lpstr>
      <vt:lpstr>Verdana</vt:lpstr>
      <vt:lpstr>Wingdings</vt:lpstr>
      <vt:lpstr>Office Theme</vt:lpstr>
      <vt:lpstr>PowerPoint Presentation</vt:lpstr>
      <vt:lpstr>7TH EAST AFRICA HEALTH &amp; SCIENTIFIC         CONFERENCE</vt:lpstr>
      <vt:lpstr>INTRODUCTION</vt:lpstr>
      <vt:lpstr>METHODOLOGY</vt:lpstr>
      <vt:lpstr>RESULTS</vt:lpstr>
      <vt:lpstr>RESULTS</vt:lpstr>
      <vt:lpstr>DISCUSSION</vt:lpstr>
      <vt:lpstr>DISCUSSION</vt:lpstr>
      <vt:lpstr>RECOMMENDATIONS</vt:lpstr>
      <vt:lpstr>CONCLUSION</vt:lpstr>
      <vt:lpstr>ACKNOWLEDGEMENT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JOSEB</dc:creator>
  <cp:lastModifiedBy>ASUS</cp:lastModifiedBy>
  <cp:revision>23</cp:revision>
  <dcterms:created xsi:type="dcterms:W3CDTF">2018-05-08T11:00:29Z</dcterms:created>
  <dcterms:modified xsi:type="dcterms:W3CDTF">2019-03-11T15:27:02Z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2018-05-08T00:00:00Z</vt:filetime>
  </property>
</Properties>
</file>